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66" r:id="rId3"/>
    <p:sldId id="262" r:id="rId4"/>
    <p:sldId id="264" r:id="rId5"/>
    <p:sldId id="267" r:id="rId6"/>
    <p:sldId id="268" r:id="rId7"/>
    <p:sldId id="269" r:id="rId8"/>
    <p:sldId id="272" r:id="rId9"/>
    <p:sldId id="278" r:id="rId10"/>
    <p:sldId id="273" r:id="rId11"/>
    <p:sldId id="274" r:id="rId12"/>
    <p:sldId id="275" r:id="rId13"/>
    <p:sldId id="270" r:id="rId14"/>
    <p:sldId id="293" r:id="rId15"/>
    <p:sldId id="303" r:id="rId16"/>
    <p:sldId id="304" r:id="rId17"/>
    <p:sldId id="319" r:id="rId18"/>
    <p:sldId id="321" r:id="rId19"/>
    <p:sldId id="362" r:id="rId20"/>
    <p:sldId id="32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25"/>
    <p:restoredTop sz="91986"/>
  </p:normalViewPr>
  <p:slideViewPr>
    <p:cSldViewPr snapToGrid="0" snapToObjects="1">
      <p:cViewPr varScale="1">
        <p:scale>
          <a:sx n="116" d="100"/>
          <a:sy n="116" d="100"/>
        </p:scale>
        <p:origin x="6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shear/Dropbox/ucb/teaching/courses/educ8720/educ8720_spring18/three_item_test_soln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ICCs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7325421591294893E-2"/>
          <c:y val="9.8537170263788901E-2"/>
          <c:w val="0.79025158046209298"/>
          <c:h val="0.81554372250231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Sheet1!$B$15</c:f>
              <c:strCache>
                <c:ptCount val="1"/>
                <c:pt idx="0">
                  <c:v>P1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Sheet1!$A$16:$A$56</c:f>
              <c:numCache>
                <c:formatCode>General</c:formatCode>
                <c:ptCount val="41"/>
                <c:pt idx="0">
                  <c:v>-4</c:v>
                </c:pt>
                <c:pt idx="1">
                  <c:v>-3.8</c:v>
                </c:pt>
                <c:pt idx="2">
                  <c:v>-3.6</c:v>
                </c:pt>
                <c:pt idx="3">
                  <c:v>-3.4</c:v>
                </c:pt>
                <c:pt idx="4">
                  <c:v>-3.2</c:v>
                </c:pt>
                <c:pt idx="5">
                  <c:v>-3</c:v>
                </c:pt>
                <c:pt idx="6">
                  <c:v>-2.8</c:v>
                </c:pt>
                <c:pt idx="7">
                  <c:v>-2.6</c:v>
                </c:pt>
                <c:pt idx="8">
                  <c:v>-2.4</c:v>
                </c:pt>
                <c:pt idx="9">
                  <c:v>-2.2000000000000002</c:v>
                </c:pt>
                <c:pt idx="10">
                  <c:v>-2</c:v>
                </c:pt>
                <c:pt idx="11">
                  <c:v>-1.8</c:v>
                </c:pt>
                <c:pt idx="12">
                  <c:v>-1.6</c:v>
                </c:pt>
                <c:pt idx="13">
                  <c:v>-1.4</c:v>
                </c:pt>
                <c:pt idx="14">
                  <c:v>-1.2</c:v>
                </c:pt>
                <c:pt idx="15">
                  <c:v>-1</c:v>
                </c:pt>
                <c:pt idx="16">
                  <c:v>-0.8</c:v>
                </c:pt>
                <c:pt idx="17">
                  <c:v>-0.6</c:v>
                </c:pt>
                <c:pt idx="18">
                  <c:v>-0.4</c:v>
                </c:pt>
                <c:pt idx="19">
                  <c:v>-0.2</c:v>
                </c:pt>
                <c:pt idx="20">
                  <c:v>0</c:v>
                </c:pt>
                <c:pt idx="21">
                  <c:v>0.2</c:v>
                </c:pt>
                <c:pt idx="22">
                  <c:v>0.4</c:v>
                </c:pt>
                <c:pt idx="23">
                  <c:v>0.6</c:v>
                </c:pt>
                <c:pt idx="24">
                  <c:v>0.8</c:v>
                </c:pt>
                <c:pt idx="25">
                  <c:v>1</c:v>
                </c:pt>
                <c:pt idx="26">
                  <c:v>1.2</c:v>
                </c:pt>
                <c:pt idx="27">
                  <c:v>1.4</c:v>
                </c:pt>
                <c:pt idx="28">
                  <c:v>1.6</c:v>
                </c:pt>
                <c:pt idx="29">
                  <c:v>1.80000000000001</c:v>
                </c:pt>
                <c:pt idx="30">
                  <c:v>2.0000000000000102</c:v>
                </c:pt>
                <c:pt idx="31">
                  <c:v>2.2000000000000099</c:v>
                </c:pt>
                <c:pt idx="32">
                  <c:v>2.4000000000000101</c:v>
                </c:pt>
                <c:pt idx="33">
                  <c:v>2.6000000000000099</c:v>
                </c:pt>
                <c:pt idx="34">
                  <c:v>2.80000000000001</c:v>
                </c:pt>
                <c:pt idx="35">
                  <c:v>3.0000000000000102</c:v>
                </c:pt>
                <c:pt idx="36">
                  <c:v>3.2000000000000099</c:v>
                </c:pt>
                <c:pt idx="37">
                  <c:v>3.4000000000000101</c:v>
                </c:pt>
                <c:pt idx="38">
                  <c:v>3.6000000000000099</c:v>
                </c:pt>
                <c:pt idx="39">
                  <c:v>3.80000000000001</c:v>
                </c:pt>
                <c:pt idx="40">
                  <c:v>4.0000000000000098</c:v>
                </c:pt>
              </c:numCache>
            </c:numRef>
          </c:xVal>
          <c:yVal>
            <c:numRef>
              <c:f>Sheet1!$B$16:$B$56</c:f>
              <c:numCache>
                <c:formatCode>General</c:formatCode>
                <c:ptCount val="41"/>
                <c:pt idx="0">
                  <c:v>0.26068654401699498</c:v>
                </c:pt>
                <c:pt idx="1">
                  <c:v>0.27289836881188501</c:v>
                </c:pt>
                <c:pt idx="2">
                  <c:v>0.28727745695648998</c:v>
                </c:pt>
                <c:pt idx="3">
                  <c:v>0.30408677949039797</c:v>
                </c:pt>
                <c:pt idx="4">
                  <c:v>0.32357221206682801</c:v>
                </c:pt>
                <c:pt idx="5">
                  <c:v>0.34594041904508499</c:v>
                </c:pt>
                <c:pt idx="6">
                  <c:v>0.37133201356595302</c:v>
                </c:pt>
                <c:pt idx="7">
                  <c:v>0.39979191552390603</c:v>
                </c:pt>
                <c:pt idx="8">
                  <c:v>0.43124039789999702</c:v>
                </c:pt>
                <c:pt idx="9">
                  <c:v>0.46544978226546702</c:v>
                </c:pt>
                <c:pt idx="10">
                  <c:v>0.50203253503851597</c:v>
                </c:pt>
                <c:pt idx="11">
                  <c:v>0.540445986550673</c:v>
                </c:pt>
                <c:pt idx="12">
                  <c:v>0.58001665001684799</c:v>
                </c:pt>
                <c:pt idx="13">
                  <c:v>0.61998334998315197</c:v>
                </c:pt>
                <c:pt idx="14">
                  <c:v>0.65955401344932696</c:v>
                </c:pt>
                <c:pt idx="15">
                  <c:v>0.69796746496148399</c:v>
                </c:pt>
                <c:pt idx="16">
                  <c:v>0.734550217734533</c:v>
                </c:pt>
                <c:pt idx="17">
                  <c:v>0.76875960210000305</c:v>
                </c:pt>
                <c:pt idx="18">
                  <c:v>0.80020808447609404</c:v>
                </c:pt>
                <c:pt idx="19">
                  <c:v>0.82866798643404704</c:v>
                </c:pt>
                <c:pt idx="20">
                  <c:v>0.85405958095491497</c:v>
                </c:pt>
                <c:pt idx="21">
                  <c:v>0.876427787933172</c:v>
                </c:pt>
                <c:pt idx="22">
                  <c:v>0.89591322050960198</c:v>
                </c:pt>
                <c:pt idx="23">
                  <c:v>0.91272254304350997</c:v>
                </c:pt>
                <c:pt idx="24">
                  <c:v>0.92710163118811495</c:v>
                </c:pt>
                <c:pt idx="25">
                  <c:v>0.93931345598300497</c:v>
                </c:pt>
                <c:pt idx="26">
                  <c:v>0.94962131515440296</c:v>
                </c:pt>
                <c:pt idx="27">
                  <c:v>0.95827714953726595</c:v>
                </c:pt>
                <c:pt idx="28">
                  <c:v>0.96551419604713096</c:v>
                </c:pt>
                <c:pt idx="29">
                  <c:v>0.971543048581891</c:v>
                </c:pt>
                <c:pt idx="30">
                  <c:v>0.97655021539891496</c:v>
                </c:pt>
                <c:pt idx="31">
                  <c:v>0.98069838286586497</c:v>
                </c:pt>
                <c:pt idx="32">
                  <c:v>0.984127755412738</c:v>
                </c:pt>
                <c:pt idx="33">
                  <c:v>0.98695800050284799</c:v>
                </c:pt>
                <c:pt idx="34">
                  <c:v>0.98929046573786805</c:v>
                </c:pt>
                <c:pt idx="35">
                  <c:v>0.99121044589552498</c:v>
                </c:pt>
                <c:pt idx="36">
                  <c:v>0.99278936107772198</c:v>
                </c:pt>
                <c:pt idx="37">
                  <c:v>0.99408676692457398</c:v>
                </c:pt>
                <c:pt idx="38">
                  <c:v>0.99515215880673302</c:v>
                </c:pt>
                <c:pt idx="39">
                  <c:v>0.99602655867995504</c:v>
                </c:pt>
                <c:pt idx="40">
                  <c:v>0.99674388982728301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78D-8544-86F0-E731056C13A9}"/>
            </c:ext>
          </c:extLst>
        </c:ser>
        <c:ser>
          <c:idx val="1"/>
          <c:order val="1"/>
          <c:tx>
            <c:strRef>
              <c:f>Sheet1!$C$15</c:f>
              <c:strCache>
                <c:ptCount val="1"/>
                <c:pt idx="0">
                  <c:v>P2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Sheet1!$A$16:$A$56</c:f>
              <c:numCache>
                <c:formatCode>General</c:formatCode>
                <c:ptCount val="41"/>
                <c:pt idx="0">
                  <c:v>-4</c:v>
                </c:pt>
                <c:pt idx="1">
                  <c:v>-3.8</c:v>
                </c:pt>
                <c:pt idx="2">
                  <c:v>-3.6</c:v>
                </c:pt>
                <c:pt idx="3">
                  <c:v>-3.4</c:v>
                </c:pt>
                <c:pt idx="4">
                  <c:v>-3.2</c:v>
                </c:pt>
                <c:pt idx="5">
                  <c:v>-3</c:v>
                </c:pt>
                <c:pt idx="6">
                  <c:v>-2.8</c:v>
                </c:pt>
                <c:pt idx="7">
                  <c:v>-2.6</c:v>
                </c:pt>
                <c:pt idx="8">
                  <c:v>-2.4</c:v>
                </c:pt>
                <c:pt idx="9">
                  <c:v>-2.2000000000000002</c:v>
                </c:pt>
                <c:pt idx="10">
                  <c:v>-2</c:v>
                </c:pt>
                <c:pt idx="11">
                  <c:v>-1.8</c:v>
                </c:pt>
                <c:pt idx="12">
                  <c:v>-1.6</c:v>
                </c:pt>
                <c:pt idx="13">
                  <c:v>-1.4</c:v>
                </c:pt>
                <c:pt idx="14">
                  <c:v>-1.2</c:v>
                </c:pt>
                <c:pt idx="15">
                  <c:v>-1</c:v>
                </c:pt>
                <c:pt idx="16">
                  <c:v>-0.8</c:v>
                </c:pt>
                <c:pt idx="17">
                  <c:v>-0.6</c:v>
                </c:pt>
                <c:pt idx="18">
                  <c:v>-0.4</c:v>
                </c:pt>
                <c:pt idx="19">
                  <c:v>-0.2</c:v>
                </c:pt>
                <c:pt idx="20">
                  <c:v>0</c:v>
                </c:pt>
                <c:pt idx="21">
                  <c:v>0.2</c:v>
                </c:pt>
                <c:pt idx="22">
                  <c:v>0.4</c:v>
                </c:pt>
                <c:pt idx="23">
                  <c:v>0.6</c:v>
                </c:pt>
                <c:pt idx="24">
                  <c:v>0.8</c:v>
                </c:pt>
                <c:pt idx="25">
                  <c:v>1</c:v>
                </c:pt>
                <c:pt idx="26">
                  <c:v>1.2</c:v>
                </c:pt>
                <c:pt idx="27">
                  <c:v>1.4</c:v>
                </c:pt>
                <c:pt idx="28">
                  <c:v>1.6</c:v>
                </c:pt>
                <c:pt idx="29">
                  <c:v>1.80000000000001</c:v>
                </c:pt>
                <c:pt idx="30">
                  <c:v>2.0000000000000102</c:v>
                </c:pt>
                <c:pt idx="31">
                  <c:v>2.2000000000000099</c:v>
                </c:pt>
                <c:pt idx="32">
                  <c:v>2.4000000000000101</c:v>
                </c:pt>
                <c:pt idx="33">
                  <c:v>2.6000000000000099</c:v>
                </c:pt>
                <c:pt idx="34">
                  <c:v>2.80000000000001</c:v>
                </c:pt>
                <c:pt idx="35">
                  <c:v>3.0000000000000102</c:v>
                </c:pt>
                <c:pt idx="36">
                  <c:v>3.2000000000000099</c:v>
                </c:pt>
                <c:pt idx="37">
                  <c:v>3.4000000000000101</c:v>
                </c:pt>
                <c:pt idx="38">
                  <c:v>3.6000000000000099</c:v>
                </c:pt>
                <c:pt idx="39">
                  <c:v>3.80000000000001</c:v>
                </c:pt>
                <c:pt idx="40">
                  <c:v>4.0000000000000098</c:v>
                </c:pt>
              </c:numCache>
            </c:numRef>
          </c:xVal>
          <c:yVal>
            <c:numRef>
              <c:f>Sheet1!$C$16:$C$56</c:f>
              <c:numCache>
                <c:formatCode>General</c:formatCode>
                <c:ptCount val="41"/>
                <c:pt idx="0">
                  <c:v>0.21438896796967299</c:v>
                </c:pt>
                <c:pt idx="1">
                  <c:v>0.21750501674890399</c:v>
                </c:pt>
                <c:pt idx="2">
                  <c:v>0.22127759486149301</c:v>
                </c:pt>
                <c:pt idx="3">
                  <c:v>0.22583637175876001</c:v>
                </c:pt>
                <c:pt idx="4">
                  <c:v>0.23133257823741099</c:v>
                </c:pt>
                <c:pt idx="5">
                  <c:v>0.23794069854205299</c:v>
                </c:pt>
                <c:pt idx="6">
                  <c:v>0.24585934071909499</c:v>
                </c:pt>
                <c:pt idx="7">
                  <c:v>0.25531073627467699</c:v>
                </c:pt>
                <c:pt idx="8">
                  <c:v>0.26653815719513801</c:v>
                </c:pt>
                <c:pt idx="9">
                  <c:v>0.27980039129574802</c:v>
                </c:pt>
                <c:pt idx="10">
                  <c:v>0.29536233761769398</c:v>
                </c:pt>
                <c:pt idx="11">
                  <c:v>0.31348085192038999</c:v>
                </c:pt>
                <c:pt idx="12">
                  <c:v>0.33438529189285998</c:v>
                </c:pt>
                <c:pt idx="13">
                  <c:v>0.35825288915313502</c:v>
                </c:pt>
                <c:pt idx="14">
                  <c:v>0.38518017320078601</c:v>
                </c:pt>
                <c:pt idx="15">
                  <c:v>0.41515313709599599</c:v>
                </c:pt>
                <c:pt idx="16">
                  <c:v>0.44802041509791002</c:v>
                </c:pt>
                <c:pt idx="17">
                  <c:v>0.48347495501936399</c:v>
                </c:pt>
                <c:pt idx="18">
                  <c:v>0.52104987191003804</c:v>
                </c:pt>
                <c:pt idx="19">
                  <c:v>0.56013280215001804</c:v>
                </c:pt>
                <c:pt idx="20">
                  <c:v>0.6</c:v>
                </c:pt>
                <c:pt idx="21">
                  <c:v>0.63986719784998203</c:v>
                </c:pt>
                <c:pt idx="22">
                  <c:v>0.67895012808996202</c:v>
                </c:pt>
                <c:pt idx="23">
                  <c:v>0.71652504498063596</c:v>
                </c:pt>
                <c:pt idx="24">
                  <c:v>0.75197958490209005</c:v>
                </c:pt>
                <c:pt idx="25">
                  <c:v>0.78484686290400396</c:v>
                </c:pt>
                <c:pt idx="26">
                  <c:v>0.81481982679921405</c:v>
                </c:pt>
                <c:pt idx="27">
                  <c:v>0.84174711084686504</c:v>
                </c:pt>
                <c:pt idx="28">
                  <c:v>0.86561470810714003</c:v>
                </c:pt>
                <c:pt idx="29">
                  <c:v>0.88651914807961096</c:v>
                </c:pt>
                <c:pt idx="30">
                  <c:v>0.90463766238230703</c:v>
                </c:pt>
                <c:pt idx="31">
                  <c:v>0.92019960870425299</c:v>
                </c:pt>
                <c:pt idx="32">
                  <c:v>0.933461842804863</c:v>
                </c:pt>
                <c:pt idx="33">
                  <c:v>0.94468926372532303</c:v>
                </c:pt>
                <c:pt idx="34">
                  <c:v>0.95414065928090497</c:v>
                </c:pt>
                <c:pt idx="35">
                  <c:v>0.96205930145794705</c:v>
                </c:pt>
                <c:pt idx="36">
                  <c:v>0.96866742176258902</c:v>
                </c:pt>
                <c:pt idx="37">
                  <c:v>0.97416362824124003</c:v>
                </c:pt>
                <c:pt idx="38">
                  <c:v>0.97872240513850794</c:v>
                </c:pt>
                <c:pt idx="39">
                  <c:v>0.98249498325109597</c:v>
                </c:pt>
                <c:pt idx="40">
                  <c:v>0.98561103203032696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478D-8544-86F0-E731056C13A9}"/>
            </c:ext>
          </c:extLst>
        </c:ser>
        <c:ser>
          <c:idx val="2"/>
          <c:order val="2"/>
          <c:tx>
            <c:strRef>
              <c:f>Sheet1!$D$15</c:f>
              <c:strCache>
                <c:ptCount val="1"/>
                <c:pt idx="0">
                  <c:v>P3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Sheet1!$A$16:$A$56</c:f>
              <c:numCache>
                <c:formatCode>General</c:formatCode>
                <c:ptCount val="41"/>
                <c:pt idx="0">
                  <c:v>-4</c:v>
                </c:pt>
                <c:pt idx="1">
                  <c:v>-3.8</c:v>
                </c:pt>
                <c:pt idx="2">
                  <c:v>-3.6</c:v>
                </c:pt>
                <c:pt idx="3">
                  <c:v>-3.4</c:v>
                </c:pt>
                <c:pt idx="4">
                  <c:v>-3.2</c:v>
                </c:pt>
                <c:pt idx="5">
                  <c:v>-3</c:v>
                </c:pt>
                <c:pt idx="6">
                  <c:v>-2.8</c:v>
                </c:pt>
                <c:pt idx="7">
                  <c:v>-2.6</c:v>
                </c:pt>
                <c:pt idx="8">
                  <c:v>-2.4</c:v>
                </c:pt>
                <c:pt idx="9">
                  <c:v>-2.2000000000000002</c:v>
                </c:pt>
                <c:pt idx="10">
                  <c:v>-2</c:v>
                </c:pt>
                <c:pt idx="11">
                  <c:v>-1.8</c:v>
                </c:pt>
                <c:pt idx="12">
                  <c:v>-1.6</c:v>
                </c:pt>
                <c:pt idx="13">
                  <c:v>-1.4</c:v>
                </c:pt>
                <c:pt idx="14">
                  <c:v>-1.2</c:v>
                </c:pt>
                <c:pt idx="15">
                  <c:v>-1</c:v>
                </c:pt>
                <c:pt idx="16">
                  <c:v>-0.8</c:v>
                </c:pt>
                <c:pt idx="17">
                  <c:v>-0.6</c:v>
                </c:pt>
                <c:pt idx="18">
                  <c:v>-0.4</c:v>
                </c:pt>
                <c:pt idx="19">
                  <c:v>-0.2</c:v>
                </c:pt>
                <c:pt idx="20">
                  <c:v>0</c:v>
                </c:pt>
                <c:pt idx="21">
                  <c:v>0.2</c:v>
                </c:pt>
                <c:pt idx="22">
                  <c:v>0.4</c:v>
                </c:pt>
                <c:pt idx="23">
                  <c:v>0.6</c:v>
                </c:pt>
                <c:pt idx="24">
                  <c:v>0.8</c:v>
                </c:pt>
                <c:pt idx="25">
                  <c:v>1</c:v>
                </c:pt>
                <c:pt idx="26">
                  <c:v>1.2</c:v>
                </c:pt>
                <c:pt idx="27">
                  <c:v>1.4</c:v>
                </c:pt>
                <c:pt idx="28">
                  <c:v>1.6</c:v>
                </c:pt>
                <c:pt idx="29">
                  <c:v>1.80000000000001</c:v>
                </c:pt>
                <c:pt idx="30">
                  <c:v>2.0000000000000102</c:v>
                </c:pt>
                <c:pt idx="31">
                  <c:v>2.2000000000000099</c:v>
                </c:pt>
                <c:pt idx="32">
                  <c:v>2.4000000000000101</c:v>
                </c:pt>
                <c:pt idx="33">
                  <c:v>2.6000000000000099</c:v>
                </c:pt>
                <c:pt idx="34">
                  <c:v>2.80000000000001</c:v>
                </c:pt>
                <c:pt idx="35">
                  <c:v>3.0000000000000102</c:v>
                </c:pt>
                <c:pt idx="36">
                  <c:v>3.2000000000000099</c:v>
                </c:pt>
                <c:pt idx="37">
                  <c:v>3.4000000000000101</c:v>
                </c:pt>
                <c:pt idx="38">
                  <c:v>3.6000000000000099</c:v>
                </c:pt>
                <c:pt idx="39">
                  <c:v>3.80000000000001</c:v>
                </c:pt>
                <c:pt idx="40">
                  <c:v>4.0000000000000098</c:v>
                </c:pt>
              </c:numCache>
            </c:numRef>
          </c:xVal>
          <c:yVal>
            <c:numRef>
              <c:f>Sheet1!$D$16:$D$56</c:f>
              <c:numCache>
                <c:formatCode>General</c:formatCode>
                <c:ptCount val="41"/>
                <c:pt idx="0">
                  <c:v>0.30015737173916301</c:v>
                </c:pt>
                <c:pt idx="1">
                  <c:v>0.30023474509132603</c:v>
                </c:pt>
                <c:pt idx="2">
                  <c:v>0.30035014077495598</c:v>
                </c:pt>
                <c:pt idx="3">
                  <c:v>0.30052222018368602</c:v>
                </c:pt>
                <c:pt idx="4">
                  <c:v>0.300778775223002</c:v>
                </c:pt>
                <c:pt idx="5">
                  <c:v>0.30116116075612198</c:v>
                </c:pt>
                <c:pt idx="6">
                  <c:v>0.30173083620964403</c:v>
                </c:pt>
                <c:pt idx="7">
                  <c:v>0.30257896792960498</c:v>
                </c:pt>
                <c:pt idx="8">
                  <c:v>0.30384040922961503</c:v>
                </c:pt>
                <c:pt idx="9">
                  <c:v>0.30571379980721203</c:v>
                </c:pt>
                <c:pt idx="10">
                  <c:v>0.308489904488992</c:v>
                </c:pt>
                <c:pt idx="11">
                  <c:v>0.312590346973464</c:v>
                </c:pt>
                <c:pt idx="12">
                  <c:v>0.31861789550380598</c:v>
                </c:pt>
                <c:pt idx="13">
                  <c:v>0.32741600595773501</c:v>
                </c:pt>
                <c:pt idx="14">
                  <c:v>0.340126923129208</c:v>
                </c:pt>
                <c:pt idx="15">
                  <c:v>0.35822088754574599</c:v>
                </c:pt>
                <c:pt idx="16">
                  <c:v>0.38344204541548199</c:v>
                </c:pt>
                <c:pt idx="17">
                  <c:v>0.417587130406253</c:v>
                </c:pt>
                <c:pt idx="18">
                  <c:v>0.46203265155068801</c:v>
                </c:pt>
                <c:pt idx="19">
                  <c:v>0.517017863210671</c:v>
                </c:pt>
                <c:pt idx="20">
                  <c:v>0.58091863792128395</c:v>
                </c:pt>
                <c:pt idx="21">
                  <c:v>0.65</c:v>
                </c:pt>
                <c:pt idx="22">
                  <c:v>0.71908136207871598</c:v>
                </c:pt>
                <c:pt idx="23">
                  <c:v>0.78298213678932904</c:v>
                </c:pt>
                <c:pt idx="24">
                  <c:v>0.83796734844931198</c:v>
                </c:pt>
                <c:pt idx="25">
                  <c:v>0.88241286959374698</c:v>
                </c:pt>
                <c:pt idx="26">
                  <c:v>0.91655795458451705</c:v>
                </c:pt>
                <c:pt idx="27">
                  <c:v>0.94177911245425405</c:v>
                </c:pt>
                <c:pt idx="28">
                  <c:v>0.95987307687079204</c:v>
                </c:pt>
                <c:pt idx="29">
                  <c:v>0.97258399404226503</c:v>
                </c:pt>
                <c:pt idx="30">
                  <c:v>0.98138210449619401</c:v>
                </c:pt>
                <c:pt idx="31">
                  <c:v>0.98740965302653605</c:v>
                </c:pt>
                <c:pt idx="32">
                  <c:v>0.99151009551100799</c:v>
                </c:pt>
                <c:pt idx="33">
                  <c:v>0.99428620019278802</c:v>
                </c:pt>
                <c:pt idx="34">
                  <c:v>0.99615959077038496</c:v>
                </c:pt>
                <c:pt idx="35">
                  <c:v>0.99742103207039501</c:v>
                </c:pt>
                <c:pt idx="36">
                  <c:v>0.99826916379035602</c:v>
                </c:pt>
                <c:pt idx="37">
                  <c:v>0.99883883924387795</c:v>
                </c:pt>
                <c:pt idx="38">
                  <c:v>0.99922122477699804</c:v>
                </c:pt>
                <c:pt idx="39">
                  <c:v>0.99947777981631403</c:v>
                </c:pt>
                <c:pt idx="40">
                  <c:v>0.99964985922504401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478D-8544-86F0-E731056C13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002409328"/>
        <c:axId val="-1002407552"/>
      </c:scatterChart>
      <c:valAx>
        <c:axId val="-1002409328"/>
        <c:scaling>
          <c:orientation val="minMax"/>
          <c:max val="4"/>
          <c:min val="-4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02407552"/>
        <c:crosses val="autoZero"/>
        <c:crossBetween val="midCat"/>
      </c:valAx>
      <c:valAx>
        <c:axId val="-1002407552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02409328"/>
        <c:crossesAt val="-4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>
        <a:lumMod val="95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.tiff>
</file>

<file path=ppt/media/image110.png>
</file>

<file path=ppt/media/image120.png>
</file>

<file path=ppt/media/image140.png>
</file>

<file path=ppt/media/image160.png>
</file>

<file path=ppt/media/image2.png>
</file>

<file path=ppt/media/image220.png>
</file>

<file path=ppt/media/image3.png>
</file>

<file path=ppt/media/image360.png>
</file>

<file path=ppt/media/image4.png>
</file>

<file path=ppt/media/image400.png>
</file>

<file path=ppt/media/image43.png>
</file>

<file path=ppt/media/image5.png>
</file>

<file path=ppt/media/image5.tiff>
</file>

<file path=ppt/media/image52.png>
</file>

<file path=ppt/media/image6.png>
</file>

<file path=ppt/media/image6.tiff>
</file>

<file path=ppt/media/image7.png>
</file>

<file path=ppt/media/image8.png>
</file>

<file path=ppt/media/image800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045BB-2ED9-6748-988A-0FF2A8B288DA}" type="datetimeFigureOut">
              <a:rPr lang="en-US" smtClean="0"/>
              <a:t>1/25/26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95B4A1-9DC8-0E4C-BB98-1DF79D36A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0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95B4A1-9DC8-0E4C-BB98-1DF79D36A9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19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CA062-4281-0C45-9AE1-36AD6500DA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99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87E4979-451A-440F-B59B-D5BF9A9204A8}" type="slidenum">
              <a:rPr lang="en-US"/>
              <a:pPr/>
              <a:t>6</a:t>
            </a:fld>
            <a:endParaRPr lang="en-US" dirty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CA062-4281-0C45-9AE1-36AD6500DA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89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Slope is maximal at 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CA062-4281-0C45-9AE1-36AD6500DA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03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DDFD25-6521-4CA0-BAE9-E91762F78EC1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273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1C39A-DD1F-A148-B0D3-4A1B95791A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E534CF-C42F-E947-A288-82F2720F45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F6B06-127F-E842-B63A-7E01ADB8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B6E07-7DEB-724D-8C23-1856C3946DDD}" type="datetime1"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F1D16-6683-824B-89A2-430708900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1ACEB-79E0-204B-9E6A-C6F8A4605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95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BCFFF-E244-9846-A016-E3A8E48F9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34A35A-59A3-8344-B17D-7B922C892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23E28-085A-2D4C-90F8-98DB75210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4E7C-57F9-2646-BDD5-6F79B223E060}" type="datetime1"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EE92C-EED5-F94A-B2D1-BE4AB8491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CC517-0968-F349-8741-10CED7628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84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D7C5D9-E6AD-F543-B705-F9E926039A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FA712F-695F-DC48-A229-04E3A0C19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0FC80-C037-CD43-8493-116566D13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B2BE4-1FD0-F841-B400-D554CE242E6C}" type="datetime1"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7969A5-A6FC-5648-8EE3-09616603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2A83D-DC6E-FB40-8A48-74586AF71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678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C4CF6-AD01-5543-803F-C54639204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48BBA-28F7-0643-B15F-D56C25F98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F55F9-752E-EF46-B1BB-F890ADB20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7887B-0420-4F4E-A047-ABDB69DD7D64}" type="datetime1"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AAE76-683F-DF4F-AA92-A1A5B4DBA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8E903-ED97-8E40-919F-C4E6759E7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54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BE822-8388-3144-A79F-46DDE2647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9E753-968E-AF43-A069-5EE0A8A3A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00C7A-50EC-CF46-84FE-359537D14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D65F4-CF46-FB45-BA6B-9EEC8BC66370}" type="datetime1"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6A446-B99F-A94C-AC0C-9D0E13E2D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0DCD3-1C3F-C34E-93F4-801886513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842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1FAE7-561D-D746-A9C4-732898086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316E3-7DD2-884E-8B6B-83B8CA103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59B3D4-32C2-004C-A8DC-0A9944EDD2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5C59EF-8F55-EC4C-87F9-E26235153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80986-08CA-AB40-84FF-E2743FDA1A49}" type="datetime1"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BEB57-B775-7C46-9CE3-9F920DD19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451C04-543E-5E4D-9B03-9D559B3F6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63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F6A71-D5DD-8441-B67B-BBB8DCDC5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F922E-AA81-2B43-B031-DD239A724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1FA3A4-D5F0-FE4B-96F8-51A011DCE6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FD1CE6-8A9C-2C46-A1E4-8D7163C0FF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C48417-6421-234A-99CC-49ADC1814B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56567E-0258-4A4B-BCB3-337C01C42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1FDB9-57E3-9241-B74A-DBA989493D7D}" type="datetime1">
              <a:t>1/25/26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E777CD-E8A7-1A4C-85A7-4D501E7B2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93ED2D-A467-FB4B-8EB4-206998BE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77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8EA55-90DB-7E4B-8C11-80C6A336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9A4ABB-7AFF-6F48-B33F-BDB17D4E8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9C1B4-14FF-074D-9DFA-DC35CBEC0C8A}" type="datetime1">
              <a:t>1/25/26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D0BD56-28BF-BC47-8662-BAAB14C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EF5C44-4DB2-F547-BAC9-0EA5A1731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2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ADDE13-37F7-2E41-8FA2-10F6FD188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8F75C-BC3A-6945-9BB4-2587966BC3AF}" type="datetime1">
              <a:t>1/25/26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60609-70EC-DF4F-97BE-CEBB01D44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BAC87-03E5-814E-B14F-C2DCF65D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8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F54E3-0519-2741-9836-89D503E94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B972A-8F43-6B4C-8A4F-09C4193EF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139879-0C02-FB40-B638-F416DD96C6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124E2-8013-1446-943F-90E8C5CE3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5A24-6042-4041-A641-0DDE0B3B4F05}" type="datetime1"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2C0D4-0CB4-6047-AFFB-AB3D588A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D42813-4FB9-494D-9149-25E8DC696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72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6E214-B67B-1842-895A-8AFB2FA21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4AED4A-0EDF-664F-AF09-5D27599D33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E99B0-E56B-9B4C-BD84-D5649AB28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B027E-9249-DA40-841B-CEA50DB35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694A0-D5AB-FB46-8CB4-D42F469E28CB}" type="datetime1"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2DE9A3-71CB-2D42-B8A6-CFADF3DCF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7FF176-C547-7641-A9C8-48F13B239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6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CD8138-CD82-2D46-85A6-460DC8F62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D3D98-B305-014C-817F-8EEF42DAC9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1548F-1A0A-474D-9681-A9FE21A107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62AEF-4AD9-964A-B9C6-315976D3F490}" type="datetime1"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CD391-7FBD-EA46-9266-5F19F9ADFD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03041-2579-5E4F-8D4A-871D7A43F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7A0ED-0713-854E-AE67-C1B678B4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793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0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FB09-5224-EF4B-A112-FD8314C11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4130"/>
            <a:ext cx="9144000" cy="3257908"/>
          </a:xfrm>
        </p:spPr>
        <p:txBody>
          <a:bodyPr>
            <a:normAutofit/>
          </a:bodyPr>
          <a:lstStyle/>
          <a:p>
            <a:r>
              <a:rPr lang="en-US" sz="4400" b="1" dirty="0"/>
              <a:t>Item Characteristic Curves for Dichotomously Scored Items: </a:t>
            </a:r>
            <a:br>
              <a:rPr lang="en-US" sz="4400" b="1" dirty="0"/>
            </a:br>
            <a:r>
              <a:rPr lang="en-US" sz="4400" b="1" dirty="0"/>
              <a:t>1PL/2PL/3Pl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F16454-4B6A-A24A-BFE0-914D927AA5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872504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Derek Briggs</a:t>
            </a:r>
          </a:p>
          <a:p>
            <a:r>
              <a:rPr lang="en-US" dirty="0"/>
              <a:t>EDUC 8720</a:t>
            </a:r>
          </a:p>
        </p:txBody>
      </p:sp>
    </p:spTree>
    <p:extLst>
      <p:ext uri="{BB962C8B-B14F-4D97-AF65-F5344CB8AC3E}">
        <p14:creationId xmlns:p14="http://schemas.microsoft.com/office/powerpoint/2010/main" val="4243255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3PL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𝑝𝑖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i="1">
                              <a:latin typeface="Cambria Math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Introduces two new item parameters relative to 1PL: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514350" marR="0" lvl="0" indent="-51435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lang="en-US" dirty="0"/>
                  <a:t>The discrimination parameter (slope of IRF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b="0" i="1" dirty="0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marL="514350" marR="0" lvl="0" indent="-51435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+mj-lt"/>
                  <a:buAutoNum type="arabicPeriod"/>
                  <a:tabLst/>
                  <a:defRPr/>
                </a:pPr>
                <a:r>
                  <a:rPr lang="en-US" dirty="0"/>
                  <a:t>The “pseudo-guessing” parameter (lower asymptote):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None/>
                  <a:tabLst/>
                  <a:defRPr/>
                </a:pPr>
                <a:endParaRPr lang="en-US" dirty="0"/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None/>
                  <a:tabLst/>
                  <a:defRPr/>
                </a:pPr>
                <a:r>
                  <a:rPr lang="en-US" sz="2400" dirty="0"/>
                  <a:t>(NOTE: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is no longer the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𝑃</m:t>
                    </m:r>
                    <m:r>
                      <a:rPr lang="en-US" sz="2400" b="0" i="1" dirty="0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charset="0"/>
                          </a:rPr>
                          <m:t>𝑝𝑖</m:t>
                        </m:r>
                      </m:sub>
                    </m:sSub>
                    <m:r>
                      <a:rPr lang="en-US" sz="2400" b="0" i="1" dirty="0" smtClean="0">
                        <a:latin typeface="Cambria Math" charset="0"/>
                      </a:rPr>
                      <m:t>=1)</m:t>
                    </m:r>
                    <m:r>
                      <a:rPr lang="en-US" sz="2400" i="1" dirty="0" smtClean="0">
                        <a:latin typeface="Cambria Math" charset="0"/>
                      </a:rPr>
                      <m:t>=0.5</m:t>
                    </m:r>
                  </m:oMath>
                </a14:m>
                <a:r>
                  <a:rPr lang="en-US" sz="2400" dirty="0"/>
                  <a:t> point; it is now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</a:rPr>
                              <m:t>𝑝𝑖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=1</m:t>
                        </m:r>
                      </m:e>
                    </m:d>
                    <m:r>
                      <a:rPr lang="en-US" sz="2400" b="0" i="1" smtClean="0">
                        <a:latin typeface="Cambria Math" charset="0"/>
                      </a:rPr>
                      <m:t>=0.5+0.5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.)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 rotWithShape="0">
                <a:blip r:embed="rId3"/>
                <a:stretch>
                  <a:fillRect l="-1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D15CB-0ECA-5F4C-AB2F-35019529A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308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822" y="77347"/>
            <a:ext cx="10515600" cy="1325563"/>
          </a:xfrm>
        </p:spPr>
        <p:txBody>
          <a:bodyPr/>
          <a:lstStyle/>
          <a:p>
            <a:r>
              <a:rPr lang="en-US" b="1" dirty="0"/>
              <a:t>The 3PL IRF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244" y="1337403"/>
            <a:ext cx="7939512" cy="4905715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 flipV="1">
            <a:off x="7088863" y="3277354"/>
            <a:ext cx="0" cy="200987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486398" y="2098519"/>
            <a:ext cx="3069125" cy="2444435"/>
          </a:xfrm>
          <a:prstGeom prst="straightConnector1">
            <a:avLst/>
          </a:prstGeom>
          <a:ln w="190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Brace 12"/>
          <p:cNvSpPr/>
          <p:nvPr/>
        </p:nvSpPr>
        <p:spPr>
          <a:xfrm>
            <a:off x="3195873" y="4524848"/>
            <a:ext cx="262551" cy="744270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477756" y="2042313"/>
            <a:ext cx="2701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Item discrimination </a:t>
            </a:r>
            <a:r>
              <a:rPr lang="en-US"/>
              <a:t>(slope)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21509" y="3782237"/>
            <a:ext cx="1656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Item “Location”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7170346" y="3340367"/>
            <a:ext cx="469931" cy="462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567695" y="4712317"/>
            <a:ext cx="281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Pseudo-Guessing Parameter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843622" y="75352"/>
                <a:ext cx="6283771" cy="123822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𝑝𝑖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70C0"/>
                              </a:solidFill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0070C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solidFill>
                            <a:srgbClr val="0070C0"/>
                          </a:solidFill>
                          <a:latin typeface="Cambria Math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rgbClr val="0070C0"/>
                              </a:solidFill>
                              <a:latin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i="1">
                              <a:latin typeface="Cambria Math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i="1" dirty="0">
                  <a:latin typeface="Cambria Math" charset="0"/>
                </a:endParaRPr>
              </a:p>
              <a:p>
                <a:r>
                  <a:rPr lang="en-US" dirty="0"/>
                  <a:t>Here,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=1</m:t>
                    </m:r>
                  </m:oMath>
                </a14:m>
                <a:r>
                  <a:rPr lang="en-US" i="1" dirty="0">
                    <a:latin typeface="Cambria Math" charset="0"/>
                  </a:rPr>
                  <a:t>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=1</m:t>
                    </m:r>
                  </m:oMath>
                </a14:m>
                <a:r>
                  <a:rPr lang="en-US" i="1" dirty="0">
                    <a:latin typeface="Cambria Math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=0.20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3622" y="75352"/>
                <a:ext cx="6283771" cy="1238224"/>
              </a:xfrm>
              <a:prstGeom prst="rect">
                <a:avLst/>
              </a:prstGeom>
              <a:blipFill rotWithShape="0">
                <a:blip r:embed="rId4"/>
                <a:stretch>
                  <a:fillRect l="-874" b="-7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A6B36-8FFF-0B47-98CD-DBED8927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62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Comparing the IRFs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2" y="2065866"/>
            <a:ext cx="4061075" cy="34684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227" y="2065866"/>
            <a:ext cx="4061075" cy="34684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6302" y="2065866"/>
            <a:ext cx="4061074" cy="34684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19559" y="2081636"/>
            <a:ext cx="18902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1PL/</a:t>
            </a:r>
            <a:r>
              <a:rPr lang="en-US" sz="2200" dirty="0" err="1"/>
              <a:t>Rasch</a:t>
            </a:r>
            <a:r>
              <a:rPr lang="en-US" sz="2200" dirty="0"/>
              <a:t> IRFs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37994" y="2081636"/>
            <a:ext cx="11160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2PL IRFs</a:t>
            </a:r>
            <a:endParaRPr lang="en-US" sz="2200" dirty="0"/>
          </a:p>
        </p:txBody>
      </p:sp>
      <p:sp>
        <p:nvSpPr>
          <p:cNvPr id="9" name="TextBox 8"/>
          <p:cNvSpPr txBox="1"/>
          <p:nvPr/>
        </p:nvSpPr>
        <p:spPr>
          <a:xfrm>
            <a:off x="9599069" y="2081636"/>
            <a:ext cx="11160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3PL IRFs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A04CC-37BB-4645-959A-DBCB06490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94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>
                <a:cs typeface="Calibri"/>
              </a:rPr>
              <a:t>Logits and Other Forms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7" name="Rectangle 3"/>
              <p:cNvSpPr>
                <a:spLocks noGrp="1" noChangeArrowheads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sz="2400" dirty="0">
                    <a:cs typeface="Calibri"/>
                  </a:rPr>
                  <a:t>The units of parameters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  <a:cs typeface="Calibri"/>
                      </a:rPr>
                      <m:t>𝜃</m:t>
                    </m:r>
                  </m:oMath>
                </a14:m>
                <a:r>
                  <a:rPr lang="en-US" sz="2400" dirty="0">
                    <a:cs typeface="Calibri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  <a:cs typeface="Calibri"/>
                      </a:rPr>
                      <m:t>𝑏</m:t>
                    </m:r>
                  </m:oMath>
                </a14:m>
                <a:r>
                  <a:rPr lang="en-US" sz="2400" dirty="0">
                    <a:cs typeface="Calibri"/>
                  </a:rPr>
                  <a:t>,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  <a:cs typeface="Calibri"/>
                      </a:rPr>
                      <m:t>𝑎</m:t>
                    </m:r>
                  </m:oMath>
                </a14:m>
                <a:r>
                  <a:rPr lang="en-US" sz="2400" dirty="0">
                    <a:cs typeface="Calibri"/>
                  </a:rPr>
                  <a:t> are </a:t>
                </a:r>
                <a:r>
                  <a:rPr lang="en-US" sz="2400" b="1" u="sng" dirty="0">
                    <a:cs typeface="Calibri"/>
                  </a:rPr>
                  <a:t>logit values</a:t>
                </a:r>
                <a:r>
                  <a:rPr lang="en-US" sz="2400" dirty="0">
                    <a:cs typeface="Calibri"/>
                  </a:rPr>
                  <a:t>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sz="2400" dirty="0">
                    <a:cs typeface="Calibri"/>
                  </a:rPr>
                  <a:t>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  <a:cs typeface="Calibri"/>
                          </a:rPr>
                          <m:t>𝑐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cs typeface="Calibri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cs typeface="Calibri"/>
                  </a:rPr>
                  <a:t> parameter is already on the </a:t>
                </a:r>
                <a:r>
                  <a:rPr lang="en-US" sz="2400" b="1" u="sng" dirty="0">
                    <a:cs typeface="Calibri"/>
                  </a:rPr>
                  <a:t>probability</a:t>
                </a:r>
                <a:r>
                  <a:rPr lang="en-US" sz="2400" dirty="0">
                    <a:cs typeface="Calibri"/>
                  </a:rPr>
                  <a:t> scale.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sz="2400" dirty="0">
                    <a:cs typeface="Calibri"/>
                  </a:rPr>
                  <a:t>This makes sense when you play with the IRF for the 1PL and 2PL. With a little algebra you can show that:</a:t>
                </a:r>
              </a:p>
              <a:p>
                <a:pPr marL="0" indent="0" eaLnBrk="1" hangingPunct="1">
                  <a:lnSpc>
                    <a:spcPct val="90000"/>
                  </a:lnSpc>
                  <a:buNone/>
                </a:pPr>
                <a:endParaRPr lang="en-US" sz="2400" dirty="0">
                  <a:cs typeface="Calibri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𝑝𝑖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=1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𝑝𝑖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=1</m:t>
                                      </m:r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𝑝𝑖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=1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𝑝𝑖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=</m:t>
                                      </m:r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eaLnBrk="1" hangingPunct="1">
                  <a:lnSpc>
                    <a:spcPct val="90000"/>
                  </a:lnSpc>
                  <a:buFontTx/>
                  <a:buNone/>
                </a:pPr>
                <a:endParaRPr lang="en-US" sz="2400" dirty="0"/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sz="2400" dirty="0"/>
                  <a:t>For programming, etc. sometimes easier to write the 1/2/3PL models as:</a:t>
                </a:r>
              </a:p>
              <a:p>
                <a:pPr eaLnBrk="1" hangingPunct="1">
                  <a:lnSpc>
                    <a:spcPct val="90000"/>
                  </a:lnSpc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𝑝𝑖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+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f>
                        <m:f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solidFill>
                                            <a:schemeClr val="tx1"/>
                                          </a:solidFill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solidFill>
                                            <a:schemeClr val="tx1"/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solidFill>
                                            <a:schemeClr val="tx1"/>
                                          </a:solidFill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77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696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542CDB-C4A7-CC42-9EAB-AB96FEAB5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09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“Slope-Intercept” 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Sometimes you will see the same 1/2/3PL IRT models expressed in “slope-intercept” form. The models are the same, but the parameters are conceptualized differently.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𝑝𝑖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+(1−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i="1">
                              <a:latin typeface="Cambria Math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𝑝𝑖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+(1−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i="1">
                              <a:latin typeface="Cambria Math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The difference is subtle.</a:t>
                </a:r>
              </a:p>
              <a:p>
                <a:r>
                  <a:rPr lang="en-US" dirty="0"/>
                  <a:t>In both models, c and a remain the same, but: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=−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Many IRT programs actually 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and then convert it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3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50332D-20AF-6E48-AAF7-7192B397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284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Practice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BA0FA3-87B5-EC4E-B7FB-9FF1C790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863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Practice with ICCs and Probabilities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536701"/>
            <a:ext cx="10515600" cy="2959100"/>
          </a:xfrm>
        </p:spPr>
        <p:txBody>
          <a:bodyPr>
            <a:normAutofit/>
          </a:bodyPr>
          <a:lstStyle/>
          <a:p>
            <a:r>
              <a:rPr lang="en-US" dirty="0"/>
              <a:t>Refer to Excel document “</a:t>
            </a:r>
            <a:r>
              <a:rPr lang="en-US" dirty="0" err="1"/>
              <a:t>three_item_test.xlsx</a:t>
            </a:r>
            <a:r>
              <a:rPr lang="en-US" dirty="0"/>
              <a:t>”.</a:t>
            </a:r>
          </a:p>
          <a:p>
            <a:r>
              <a:rPr lang="en-US" dirty="0"/>
              <a:t>Do the following: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Compare the difficulty of item 1 vs. 2.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Compare the difficulty of item 2 vs 3.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the probability of each of these response vectors for the given theta values: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844800" y="4495801"/>
          <a:ext cx="65024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9105900" y="788988"/>
          <a:ext cx="2781300" cy="1219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5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item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A7F538-48A3-6441-9E72-24725EAE3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43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15900" y="152400"/>
          <a:ext cx="5765800" cy="2120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1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1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1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1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241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1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0.406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0.111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0.017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1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0.126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0.084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0.095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1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0.024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0.037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0.298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41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0.802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/>
        </p:nvGraphicFramePr>
        <p:xfrm>
          <a:off x="6164001" y="152400"/>
          <a:ext cx="5791200" cy="4483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15900" y="2604304"/>
                <a:ext cx="5765800" cy="37532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Remember that: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𝑖𝑝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1 is unambiguously easier than 2, since they are parallel.</a:t>
                </a:r>
              </a:p>
              <a:p>
                <a:endParaRPr lang="en-US" dirty="0"/>
              </a:p>
              <a:p>
                <a:r>
                  <a:rPr lang="en-US" dirty="0"/>
                  <a:t>3 seems generally easier than 2 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&gt;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; but the IRFs cross, making a simple interpretation difficult.</a:t>
                </a:r>
              </a:p>
              <a:p>
                <a:endParaRPr lang="en-US" dirty="0"/>
              </a:p>
              <a:p>
                <a:r>
                  <a:rPr lang="en-US" dirty="0"/>
                  <a:t>Recall that item difficulty location for a 3PL corresponds to y-axis at P = .5 + .5*c </a:t>
                </a:r>
              </a:p>
              <a:p>
                <a:r>
                  <a:rPr lang="en-US" dirty="0"/>
                  <a:t>So this is at P(X=1)= .6 for item 2 and P(X=1)+ .65 for item 3.</a:t>
                </a: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900" y="2604304"/>
                <a:ext cx="5765800" cy="3753272"/>
              </a:xfrm>
              <a:prstGeom prst="rect">
                <a:avLst/>
              </a:prstGeom>
              <a:blipFill>
                <a:blip r:embed="rId3"/>
                <a:stretch>
                  <a:fillRect l="-879" t="-337" r="-220" b="-16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164001" y="4796689"/>
          <a:ext cx="2781300" cy="1219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5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item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081CFB-7DB1-4545-A7CE-B7E0400A6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9543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 using the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mirt</a:t>
            </a:r>
            <a:r>
              <a:rPr lang="en-US" b="1" dirty="0"/>
              <a:t> Package in 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5497E3-4CDA-EC40-8649-33C2F49A6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44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FE5CB3-9386-2D49-9E7C-A1A5448A2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The </a:t>
            </a:r>
            <a:r>
              <a:rPr lang="en-US" b="1">
                <a:latin typeface="Courier New" panose="02070309020205020404" pitchFamily="49" charset="0"/>
                <a:cs typeface="Courier New" panose="02070309020205020404" pitchFamily="49" charset="0"/>
              </a:rPr>
              <a:t>mirt</a:t>
            </a:r>
            <a:r>
              <a:rPr lang="en-US" b="1"/>
              <a:t> package in 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1D5F3D-B60C-B742-81F7-8750C74F5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Written by Phillip Chalmers</a:t>
            </a:r>
          </a:p>
          <a:p>
            <a:r>
              <a:rPr lang="en-US"/>
              <a:t>Incredibly flexible package</a:t>
            </a:r>
          </a:p>
          <a:p>
            <a:r>
              <a:rPr lang="en-US"/>
              <a:t>Fits pretty much all the most commonly used IRT models for both dichotomous and polytomous items</a:t>
            </a:r>
          </a:p>
          <a:p>
            <a:r>
              <a:rPr lang="en-US"/>
              <a:t>Also fits most of the multidimensional extensions of these models</a:t>
            </a:r>
          </a:p>
          <a:p>
            <a:r>
              <a:rPr lang="en-US"/>
              <a:t>Other key extensions: models for multiple “groups”,  inclusion of item and person predictor variables.</a:t>
            </a:r>
          </a:p>
          <a:p>
            <a:r>
              <a:rPr lang="en-US"/>
              <a:t>I’ve created an mirt folder in Canvas that includes a lot of resources, but I would hold off on reading Chalmers (2012) in the </a:t>
            </a:r>
            <a:r>
              <a:rPr lang="en-US" i="1"/>
              <a:t>Journal of Statistical Software</a:t>
            </a:r>
            <a:r>
              <a:rPr lang="en-US"/>
              <a:t> until we have had readings and presentations on parameter estimation.</a:t>
            </a:r>
          </a:p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762EB-4312-A248-B3E3-59501C2D2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12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Scores in CTT vs. IRT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US" dirty="0"/>
                  <a:t>In CTT, we assume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A score in CTT is just the sum/average of observed responses. We assume that tells use what we want to know.</a:t>
                </a:r>
              </a:p>
              <a:p>
                <a:r>
                  <a:rPr lang="en-US" dirty="0"/>
                  <a:t>In IRT, we use the pattern of observed item responses to make an inference about underlying latent trait level,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(“theta”)</a:t>
                </a:r>
              </a:p>
              <a:p>
                <a:r>
                  <a:rPr lang="en-US" dirty="0"/>
                  <a:t>Terms often used synonymously to describe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: construct, ability, proficiency, capability, attribute.</a:t>
                </a:r>
              </a:p>
              <a:p>
                <a:r>
                  <a:rPr lang="en-US" dirty="0"/>
                  <a:t>The main commonality: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is </a:t>
                </a:r>
                <a:r>
                  <a:rPr lang="en-US" u="sng" dirty="0"/>
                  <a:t>latent</a:t>
                </a:r>
                <a:r>
                  <a:rPr lang="en-US" dirty="0"/>
                  <a:t> (unobserved)</a:t>
                </a:r>
              </a:p>
              <a:p>
                <a:r>
                  <a:rPr lang="en-US" dirty="0"/>
                  <a:t>Does not theoretically depend on the specific set of items written for any given test (but we will use a specific set of item responses to measure it)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 r="-1327" b="-2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74687B-F173-9642-BB48-71DDE3A7C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938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Let’s use mirt to specify and estimate the 1/2/3PL Models with our Form A Data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Use code in “Part 2” of in the file “lb_irt_012626.R”</a:t>
            </a:r>
          </a:p>
          <a:p>
            <a:r>
              <a:rPr lang="en-US" dirty="0"/>
              <a:t>Makes use of the </a:t>
            </a:r>
            <a:r>
              <a:rPr lang="en-US" dirty="0" err="1"/>
              <a:t>mirt</a:t>
            </a:r>
            <a:r>
              <a:rPr lang="en-US" dirty="0"/>
              <a:t>() package in R.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907ADE-88A1-C046-8EB0-4F5C6BD39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62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10E85-5800-F645-9C64-226EBC322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Some 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AA5D8F-DB0C-AF45-8038-10C3F7FDB5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𝑖𝑝</m:t>
                        </m:r>
                      </m:sub>
                    </m:sSub>
                  </m:oMath>
                </a14:m>
                <a:r>
                  <a:rPr lang="en-US" dirty="0"/>
                  <a:t>: response of person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𝑝</m:t>
                    </m:r>
                  </m:oMath>
                </a14:m>
                <a:r>
                  <a:rPr lang="en-US" dirty="0"/>
                  <a:t> to item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𝑖</m:t>
                    </m:r>
                  </m:oMath>
                </a14:m>
                <a:r>
                  <a:rPr lang="en-US" dirty="0"/>
                  <a:t> (0 or 1 for now)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dirty="0"/>
                  <a:t>: trait or ability level for person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𝑝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“difficulty” of item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discrimination of item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lower asymptote (“guessing”) for item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the probability of answering item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𝑖</m:t>
                    </m:r>
                  </m:oMath>
                </a14:m>
                <a:r>
                  <a:rPr lang="en-US" dirty="0"/>
                  <a:t> correctly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the probability of NOT answering item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𝑖</m:t>
                    </m:r>
                  </m:oMath>
                </a14:m>
                <a:r>
                  <a:rPr lang="en-US" dirty="0"/>
                  <a:t> correctly;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=1−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Note this notation is similar to, but not quite identical to </a:t>
                </a:r>
                <a:r>
                  <a:rPr lang="en-US" dirty="0" err="1"/>
                  <a:t>Embretson</a:t>
                </a:r>
                <a:r>
                  <a:rPr lang="en-US" dirty="0"/>
                  <a:t> and </a:t>
                </a:r>
                <a:r>
                  <a:rPr lang="en-US" dirty="0" err="1"/>
                  <a:t>Reise, Thissen and Orlando</a:t>
                </a:r>
                <a:r>
                  <a:rPr lang="en-US" dirty="0"/>
                  <a:t>. You’ll see lots of variation across books, articles, disciplines, etc. Just something you’ll have to learn to embrace.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AA5D8F-DB0C-AF45-8038-10C3F7FDB5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3198" r="-362" b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69D3E4-E031-D54A-8A1F-6BC995686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689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629F27B-1F3C-9847-9441-CB8FC69FE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600" b="1" dirty="0"/>
              <a:t>The one, two, and three-parameter logistic IRT models </a:t>
            </a:r>
            <a:br>
              <a:rPr lang="en-US" sz="3600" b="1" dirty="0"/>
            </a:br>
            <a:r>
              <a:rPr lang="en-US" sz="3600" b="1" dirty="0"/>
              <a:t>(aka, 1/2/3PL models)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Content Placehold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778583252"/>
                  </p:ext>
                </p:extLst>
              </p:nvPr>
            </p:nvGraphicFramePr>
            <p:xfrm>
              <a:off x="838200" y="2130425"/>
              <a:ext cx="10515600" cy="3183933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8542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86614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51902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Model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Item Response Function (IRF) Equation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656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1PL / </a:t>
                          </a:r>
                          <a:r>
                            <a:rPr lang="en-US" dirty="0" err="1"/>
                            <a:t>Rasch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𝑝𝑖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=1</m:t>
                                    </m:r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,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charset="0"/>
                                          </a:rPr>
                                          <m:t>exp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𝜃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𝑝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𝑏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1+</m:t>
                                    </m:r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charset="0"/>
                                          </a:rPr>
                                          <m:t>exp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𝜃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𝑝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b="0" i="1" smtClean="0">
                                                <a:latin typeface="Cambria Math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𝑏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6030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2PL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𝑝𝑖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=1</m:t>
                                    </m:r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,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charset="0"/>
                                          </a:rPr>
                                          <m:t>exp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𝑎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d>
                                              <m:d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𝜃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𝑝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e>
                                        </m:d>
                                      </m:e>
                                    </m:func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1+</m:t>
                                    </m:r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charset="0"/>
                                          </a:rPr>
                                          <m:t>exp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𝑎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d>
                                              <m:d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𝜃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𝑝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e>
                                        </m:d>
                                      </m:e>
                                    </m:func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6030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3PL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𝑝𝑖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=1</m:t>
                                    </m:r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,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𝑐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+(1−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)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charset="0"/>
                                          </a:rPr>
                                          <m:t>exp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𝑎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d>
                                              <m:d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𝜃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𝑝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e>
                                        </m:d>
                                      </m:e>
                                    </m:func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1+</m:t>
                                    </m:r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charset="0"/>
                                          </a:rPr>
                                          <m:t>exp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𝑎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d>
                                              <m:d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𝜃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𝑝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b="0" i="1" smtClean="0">
                                                    <a:latin typeface="Cambria Math" charset="0"/>
                                                  </a:rPr>
                                                  <m:t>−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charset="0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e>
                                        </m:d>
                                      </m:e>
                                    </m:func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Content Placeholder 1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778583252"/>
                  </p:ext>
                </p:extLst>
              </p:nvPr>
            </p:nvGraphicFramePr>
            <p:xfrm>
              <a:off x="838200" y="2130425"/>
              <a:ext cx="10515600" cy="3183933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854200"/>
                    <a:gridCol w="8661400"/>
                  </a:tblGrid>
                  <a:tr h="51902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Model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Item Response Function (IRF) Equation</a:t>
                          </a:r>
                          <a:endParaRPr lang="en-US" dirty="0"/>
                        </a:p>
                      </a:txBody>
                      <a:tcPr anchor="ctr"/>
                    </a:tc>
                  </a:tr>
                  <a:tr h="76104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1PL / </a:t>
                          </a:r>
                          <a:r>
                            <a:rPr lang="en-US" dirty="0" err="1" smtClean="0"/>
                            <a:t>Rasch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49" t="-68800" r="-141" b="-252000"/>
                          </a:stretch>
                        </a:blipFill>
                      </a:tcPr>
                    </a:tc>
                  </a:tr>
                  <a:tr h="95192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2PL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49" t="-134395" r="-141" b="-100637"/>
                          </a:stretch>
                        </a:blipFill>
                      </a:tcPr>
                    </a:tc>
                  </a:tr>
                  <a:tr h="95192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3PL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49" t="-235897" r="-141" b="-1282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3" name="TextBox 2"/>
          <p:cNvSpPr txBox="1"/>
          <p:nvPr/>
        </p:nvSpPr>
        <p:spPr>
          <a:xfrm>
            <a:off x="838200" y="5710019"/>
            <a:ext cx="9004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These IRFs, also know as Item characteristic curves (ICCs), describe the probability of answering each item correctly, as a function of some item parameters and a </a:t>
            </a:r>
            <a:r>
              <a:rPr lang="en-US" sz="2000"/>
              <a:t>person parameter.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A41DE-D0D7-B846-A79B-B1E104F7C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851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385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The 1PL Model Item Characteristic Curve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48700" y="2631640"/>
                <a:ext cx="7184083" cy="13694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400" i="1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3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3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400" i="1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3400" i="1">
                                  <a:latin typeface="Cambria Math" charset="0"/>
                                </a:rPr>
                                <m:t>𝑝𝑖</m:t>
                              </m:r>
                            </m:sub>
                          </m:sSub>
                          <m:r>
                            <a:rPr lang="en-US" sz="3400" i="1"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sz="3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400" i="1">
                                  <a:latin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3400" i="1">
                                  <a:latin typeface="Cambria Math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3400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3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400" i="1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3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3400" i="1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3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sz="3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400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3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3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400" i="1">
                                          <a:latin typeface="Cambria Math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3400" i="1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  <m:r>
                                    <a:rPr lang="en-US" sz="3400" i="1"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3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400" i="1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n-US" sz="3400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sz="3400" i="1">
                              <a:latin typeface="Cambria Math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sz="3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400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3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3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400" i="1">
                                          <a:latin typeface="Cambria Math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3400" i="1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  <m:r>
                                    <a:rPr lang="en-US" sz="3400" i="1"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3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400" i="1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n-US" sz="3400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sz="3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700" y="2631640"/>
                <a:ext cx="7184083" cy="136947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405124" y="4543631"/>
            <a:ext cx="5275634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Taken together, the ICC describes how the </a:t>
            </a:r>
            <a:r>
              <a:rPr lang="en-US" b="1" dirty="0"/>
              <a:t>probability</a:t>
            </a:r>
            <a:r>
              <a:rPr lang="en-US" dirty="0"/>
              <a:t> of a correct (or higher) response varies as a function of the </a:t>
            </a:r>
            <a:r>
              <a:rPr lang="en-US" b="1" dirty="0"/>
              <a:t>person’s</a:t>
            </a:r>
            <a:r>
              <a:rPr lang="en-US" dirty="0"/>
              <a:t> location on the latent variable scale and the </a:t>
            </a:r>
            <a:r>
              <a:rPr lang="en-US" b="1" dirty="0"/>
              <a:t>item’s</a:t>
            </a:r>
            <a:r>
              <a:rPr lang="en-US" dirty="0"/>
              <a:t> location on the latent variable scale.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548700" y="1852735"/>
            <a:ext cx="3410459" cy="1124835"/>
            <a:chOff x="548700" y="1852735"/>
            <a:chExt cx="3410459" cy="112483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548700" y="1852735"/>
                  <a:ext cx="2833992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Probability that person 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𝑝</m:t>
                      </m:r>
                    </m:oMath>
                  </a14:m>
                  <a:r>
                    <a:rPr lang="en-US" dirty="0"/>
                    <a:t> responds correctly to item 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𝑖</m:t>
                      </m:r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8700" y="1852735"/>
                  <a:ext cx="2833992" cy="646331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1720" t="-5660" b="-141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Left Bracket 28"/>
            <p:cNvSpPr/>
            <p:nvPr/>
          </p:nvSpPr>
          <p:spPr>
            <a:xfrm rot="5400000">
              <a:off x="2252263" y="1270673"/>
              <a:ext cx="86680" cy="3327113"/>
            </a:xfrm>
            <a:prstGeom prst="leftBracket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29" idx="1"/>
              <a:endCxn id="8" idx="2"/>
            </p:cNvCxnSpPr>
            <p:nvPr/>
          </p:nvCxnSpPr>
          <p:spPr>
            <a:xfrm flipH="1" flipV="1">
              <a:off x="1965696" y="2499066"/>
              <a:ext cx="329907" cy="39182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4325316" y="1442795"/>
            <a:ext cx="5321281" cy="1252184"/>
            <a:chOff x="4325316" y="1442795"/>
            <a:chExt cx="5321281" cy="1252184"/>
          </a:xfrm>
        </p:grpSpPr>
        <p:sp>
          <p:nvSpPr>
            <p:cNvPr id="12" name="TextBox 11"/>
            <p:cNvSpPr txBox="1"/>
            <p:nvPr/>
          </p:nvSpPr>
          <p:spPr>
            <a:xfrm>
              <a:off x="5418308" y="1442795"/>
              <a:ext cx="42282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This is the logistic function. This describes the shape of the item response function.</a:t>
              </a:r>
            </a:p>
          </p:txBody>
        </p:sp>
        <p:sp>
          <p:nvSpPr>
            <p:cNvPr id="38" name="Left Bracket 37"/>
            <p:cNvSpPr/>
            <p:nvPr/>
          </p:nvSpPr>
          <p:spPr>
            <a:xfrm rot="5400000">
              <a:off x="5945533" y="988082"/>
              <a:ext cx="86680" cy="3327113"/>
            </a:xfrm>
            <a:prstGeom prst="leftBracket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Arrow Connector 38"/>
            <p:cNvCxnSpPr>
              <a:stCxn id="38" idx="1"/>
            </p:cNvCxnSpPr>
            <p:nvPr/>
          </p:nvCxnSpPr>
          <p:spPr>
            <a:xfrm flipV="1">
              <a:off x="5988873" y="2330410"/>
              <a:ext cx="227104" cy="27788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369653" y="3619783"/>
            <a:ext cx="2856689" cy="1779600"/>
            <a:chOff x="369653" y="3619783"/>
            <a:chExt cx="2856689" cy="17796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369653" y="4199054"/>
                  <a:ext cx="2856689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Latent variable “theta” of person 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𝑝</m:t>
                      </m:r>
                    </m:oMath>
                  </a14:m>
                  <a:r>
                    <a:rPr lang="en-US" dirty="0"/>
                    <a:t>. This is often taken to represent the construct or trait.</a:t>
                  </a:r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9653" y="4199054"/>
                  <a:ext cx="2856689" cy="1200329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1923" t="-3046" r="-1709" b="-710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4" name="Left Bracket 43"/>
            <p:cNvSpPr/>
            <p:nvPr/>
          </p:nvSpPr>
          <p:spPr>
            <a:xfrm rot="16200000">
              <a:off x="2863893" y="3450457"/>
              <a:ext cx="86831" cy="425483"/>
            </a:xfrm>
            <a:prstGeom prst="leftBracket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/>
            <p:cNvCxnSpPr>
              <a:stCxn id="44" idx="1"/>
            </p:cNvCxnSpPr>
            <p:nvPr/>
          </p:nvCxnSpPr>
          <p:spPr>
            <a:xfrm flipH="1">
              <a:off x="2295603" y="3706614"/>
              <a:ext cx="611706" cy="56001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2821023" y="3619783"/>
            <a:ext cx="2788596" cy="2468797"/>
            <a:chOff x="2821023" y="3619783"/>
            <a:chExt cx="2788596" cy="246879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2821023" y="5165250"/>
                  <a:ext cx="2788596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“Difficulty” or “location” of item 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𝑖</m:t>
                      </m:r>
                    </m:oMath>
                  </a14:m>
                  <a:r>
                    <a:rPr lang="en-US" dirty="0"/>
                    <a:t> along the theta dimension.</a:t>
                  </a: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21023" y="5165250"/>
                  <a:ext cx="2788596" cy="923330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l="-1969" t="-3289" r="-438" b="-92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9" name="Left Bracket 48"/>
            <p:cNvSpPr/>
            <p:nvPr/>
          </p:nvSpPr>
          <p:spPr>
            <a:xfrm rot="16200000">
              <a:off x="3427385" y="3450457"/>
              <a:ext cx="86831" cy="425483"/>
            </a:xfrm>
            <a:prstGeom prst="leftBracket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>
              <a:off x="3470801" y="3706614"/>
              <a:ext cx="412805" cy="141577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ABC106-A489-B241-BC74-D464279E2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84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12505" y="469900"/>
            <a:ext cx="6496051" cy="5983288"/>
            <a:chOff x="1979614" y="469900"/>
            <a:chExt cx="6496051" cy="5983288"/>
          </a:xfrm>
        </p:grpSpPr>
        <p:sp>
          <p:nvSpPr>
            <p:cNvPr id="13318" name="Freeform 3"/>
            <p:cNvSpPr>
              <a:spLocks/>
            </p:cNvSpPr>
            <p:nvPr/>
          </p:nvSpPr>
          <p:spPr bwMode="auto">
            <a:xfrm>
              <a:off x="3121027" y="673100"/>
              <a:ext cx="5143501" cy="4872038"/>
            </a:xfrm>
            <a:custGeom>
              <a:avLst/>
              <a:gdLst>
                <a:gd name="T0" fmla="*/ 0 w 3240"/>
                <a:gd name="T1" fmla="*/ 3069 h 3069"/>
                <a:gd name="T2" fmla="*/ 54 w 3240"/>
                <a:gd name="T3" fmla="*/ 3069 h 3069"/>
                <a:gd name="T4" fmla="*/ 107 w 3240"/>
                <a:gd name="T5" fmla="*/ 3061 h 3069"/>
                <a:gd name="T6" fmla="*/ 161 w 3240"/>
                <a:gd name="T7" fmla="*/ 3061 h 3069"/>
                <a:gd name="T8" fmla="*/ 215 w 3240"/>
                <a:gd name="T9" fmla="*/ 3054 h 3069"/>
                <a:gd name="T10" fmla="*/ 268 w 3240"/>
                <a:gd name="T11" fmla="*/ 3047 h 3069"/>
                <a:gd name="T12" fmla="*/ 322 w 3240"/>
                <a:gd name="T13" fmla="*/ 3040 h 3069"/>
                <a:gd name="T14" fmla="*/ 375 w 3240"/>
                <a:gd name="T15" fmla="*/ 3026 h 3069"/>
                <a:gd name="T16" fmla="*/ 429 w 3240"/>
                <a:gd name="T17" fmla="*/ 3019 h 3069"/>
                <a:gd name="T18" fmla="*/ 482 w 3240"/>
                <a:gd name="T19" fmla="*/ 3005 h 3069"/>
                <a:gd name="T20" fmla="*/ 536 w 3240"/>
                <a:gd name="T21" fmla="*/ 2991 h 3069"/>
                <a:gd name="T22" fmla="*/ 596 w 3240"/>
                <a:gd name="T23" fmla="*/ 2969 h 3069"/>
                <a:gd name="T24" fmla="*/ 650 w 3240"/>
                <a:gd name="T25" fmla="*/ 2948 h 3069"/>
                <a:gd name="T26" fmla="*/ 703 w 3240"/>
                <a:gd name="T27" fmla="*/ 2927 h 3069"/>
                <a:gd name="T28" fmla="*/ 757 w 3240"/>
                <a:gd name="T29" fmla="*/ 2898 h 3069"/>
                <a:gd name="T30" fmla="*/ 810 w 3240"/>
                <a:gd name="T31" fmla="*/ 2863 h 3069"/>
                <a:gd name="T32" fmla="*/ 864 w 3240"/>
                <a:gd name="T33" fmla="*/ 2828 h 3069"/>
                <a:gd name="T34" fmla="*/ 917 w 3240"/>
                <a:gd name="T35" fmla="*/ 2785 h 3069"/>
                <a:gd name="T36" fmla="*/ 971 w 3240"/>
                <a:gd name="T37" fmla="*/ 2728 h 3069"/>
                <a:gd name="T38" fmla="*/ 1024 w 3240"/>
                <a:gd name="T39" fmla="*/ 2672 h 3069"/>
                <a:gd name="T40" fmla="*/ 1078 w 3240"/>
                <a:gd name="T41" fmla="*/ 2608 h 3069"/>
                <a:gd name="T42" fmla="*/ 1131 w 3240"/>
                <a:gd name="T43" fmla="*/ 2537 h 3069"/>
                <a:gd name="T44" fmla="*/ 1185 w 3240"/>
                <a:gd name="T45" fmla="*/ 2452 h 3069"/>
                <a:gd name="T46" fmla="*/ 1238 w 3240"/>
                <a:gd name="T47" fmla="*/ 2367 h 3069"/>
                <a:gd name="T48" fmla="*/ 1299 w 3240"/>
                <a:gd name="T49" fmla="*/ 2268 h 3069"/>
                <a:gd name="T50" fmla="*/ 1352 w 3240"/>
                <a:gd name="T51" fmla="*/ 2161 h 3069"/>
                <a:gd name="T52" fmla="*/ 1406 w 3240"/>
                <a:gd name="T53" fmla="*/ 2041 h 3069"/>
                <a:gd name="T54" fmla="*/ 1459 w 3240"/>
                <a:gd name="T55" fmla="*/ 1920 h 3069"/>
                <a:gd name="T56" fmla="*/ 1513 w 3240"/>
                <a:gd name="T57" fmla="*/ 1793 h 3069"/>
                <a:gd name="T58" fmla="*/ 1566 w 3240"/>
                <a:gd name="T59" fmla="*/ 1665 h 3069"/>
                <a:gd name="T60" fmla="*/ 1620 w 3240"/>
                <a:gd name="T61" fmla="*/ 1531 h 3069"/>
                <a:gd name="T62" fmla="*/ 1674 w 3240"/>
                <a:gd name="T63" fmla="*/ 1403 h 3069"/>
                <a:gd name="T64" fmla="*/ 1727 w 3240"/>
                <a:gd name="T65" fmla="*/ 1276 h 3069"/>
                <a:gd name="T66" fmla="*/ 1781 w 3240"/>
                <a:gd name="T67" fmla="*/ 1148 h 3069"/>
                <a:gd name="T68" fmla="*/ 1834 w 3240"/>
                <a:gd name="T69" fmla="*/ 1028 h 3069"/>
                <a:gd name="T70" fmla="*/ 1888 w 3240"/>
                <a:gd name="T71" fmla="*/ 907 h 3069"/>
                <a:gd name="T72" fmla="*/ 1941 w 3240"/>
                <a:gd name="T73" fmla="*/ 801 h 3069"/>
                <a:gd name="T74" fmla="*/ 2001 w 3240"/>
                <a:gd name="T75" fmla="*/ 702 h 3069"/>
                <a:gd name="T76" fmla="*/ 2055 w 3240"/>
                <a:gd name="T77" fmla="*/ 616 h 3069"/>
                <a:gd name="T78" fmla="*/ 2109 w 3240"/>
                <a:gd name="T79" fmla="*/ 531 h 3069"/>
                <a:gd name="T80" fmla="*/ 2162 w 3240"/>
                <a:gd name="T81" fmla="*/ 461 h 3069"/>
                <a:gd name="T82" fmla="*/ 2216 w 3240"/>
                <a:gd name="T83" fmla="*/ 397 h 3069"/>
                <a:gd name="T84" fmla="*/ 2269 w 3240"/>
                <a:gd name="T85" fmla="*/ 340 h 3069"/>
                <a:gd name="T86" fmla="*/ 2323 w 3240"/>
                <a:gd name="T87" fmla="*/ 283 h 3069"/>
                <a:gd name="T88" fmla="*/ 2376 w 3240"/>
                <a:gd name="T89" fmla="*/ 241 h 3069"/>
                <a:gd name="T90" fmla="*/ 2430 w 3240"/>
                <a:gd name="T91" fmla="*/ 205 h 3069"/>
                <a:gd name="T92" fmla="*/ 2483 w 3240"/>
                <a:gd name="T93" fmla="*/ 170 h 3069"/>
                <a:gd name="T94" fmla="*/ 2537 w 3240"/>
                <a:gd name="T95" fmla="*/ 142 h 3069"/>
                <a:gd name="T96" fmla="*/ 2590 w 3240"/>
                <a:gd name="T97" fmla="*/ 120 h 3069"/>
                <a:gd name="T98" fmla="*/ 2644 w 3240"/>
                <a:gd name="T99" fmla="*/ 99 h 3069"/>
                <a:gd name="T100" fmla="*/ 2704 w 3240"/>
                <a:gd name="T101" fmla="*/ 78 h 3069"/>
                <a:gd name="T102" fmla="*/ 2758 w 3240"/>
                <a:gd name="T103" fmla="*/ 64 h 3069"/>
                <a:gd name="T104" fmla="*/ 2811 w 3240"/>
                <a:gd name="T105" fmla="*/ 50 h 3069"/>
                <a:gd name="T106" fmla="*/ 2865 w 3240"/>
                <a:gd name="T107" fmla="*/ 42 h 3069"/>
                <a:gd name="T108" fmla="*/ 2918 w 3240"/>
                <a:gd name="T109" fmla="*/ 28 h 3069"/>
                <a:gd name="T110" fmla="*/ 2972 w 3240"/>
                <a:gd name="T111" fmla="*/ 21 h 3069"/>
                <a:gd name="T112" fmla="*/ 3025 w 3240"/>
                <a:gd name="T113" fmla="*/ 14 h 3069"/>
                <a:gd name="T114" fmla="*/ 3079 w 3240"/>
                <a:gd name="T115" fmla="*/ 7 h 3069"/>
                <a:gd name="T116" fmla="*/ 3132 w 3240"/>
                <a:gd name="T117" fmla="*/ 7 h 3069"/>
                <a:gd name="T118" fmla="*/ 3186 w 3240"/>
                <a:gd name="T119" fmla="*/ 0 h 3069"/>
                <a:gd name="T120" fmla="*/ 3240 w 3240"/>
                <a:gd name="T121" fmla="*/ 0 h 306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3240"/>
                <a:gd name="T184" fmla="*/ 0 h 3069"/>
                <a:gd name="T185" fmla="*/ 3240 w 3240"/>
                <a:gd name="T186" fmla="*/ 3069 h 306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3240" h="3069">
                  <a:moveTo>
                    <a:pt x="0" y="3069"/>
                  </a:moveTo>
                  <a:lnTo>
                    <a:pt x="54" y="3069"/>
                  </a:lnTo>
                  <a:lnTo>
                    <a:pt x="107" y="3061"/>
                  </a:lnTo>
                  <a:lnTo>
                    <a:pt x="161" y="3061"/>
                  </a:lnTo>
                  <a:lnTo>
                    <a:pt x="215" y="3054"/>
                  </a:lnTo>
                  <a:lnTo>
                    <a:pt x="268" y="3047"/>
                  </a:lnTo>
                  <a:lnTo>
                    <a:pt x="322" y="3040"/>
                  </a:lnTo>
                  <a:lnTo>
                    <a:pt x="375" y="3026"/>
                  </a:lnTo>
                  <a:lnTo>
                    <a:pt x="429" y="3019"/>
                  </a:lnTo>
                  <a:lnTo>
                    <a:pt x="482" y="3005"/>
                  </a:lnTo>
                  <a:lnTo>
                    <a:pt x="536" y="2991"/>
                  </a:lnTo>
                  <a:lnTo>
                    <a:pt x="596" y="2969"/>
                  </a:lnTo>
                  <a:lnTo>
                    <a:pt x="650" y="2948"/>
                  </a:lnTo>
                  <a:lnTo>
                    <a:pt x="703" y="2927"/>
                  </a:lnTo>
                  <a:lnTo>
                    <a:pt x="757" y="2898"/>
                  </a:lnTo>
                  <a:lnTo>
                    <a:pt x="810" y="2863"/>
                  </a:lnTo>
                  <a:lnTo>
                    <a:pt x="864" y="2828"/>
                  </a:lnTo>
                  <a:lnTo>
                    <a:pt x="917" y="2785"/>
                  </a:lnTo>
                  <a:lnTo>
                    <a:pt x="971" y="2728"/>
                  </a:lnTo>
                  <a:lnTo>
                    <a:pt x="1024" y="2672"/>
                  </a:lnTo>
                  <a:lnTo>
                    <a:pt x="1078" y="2608"/>
                  </a:lnTo>
                  <a:lnTo>
                    <a:pt x="1131" y="2537"/>
                  </a:lnTo>
                  <a:lnTo>
                    <a:pt x="1185" y="2452"/>
                  </a:lnTo>
                  <a:lnTo>
                    <a:pt x="1238" y="2367"/>
                  </a:lnTo>
                  <a:lnTo>
                    <a:pt x="1299" y="2268"/>
                  </a:lnTo>
                  <a:lnTo>
                    <a:pt x="1352" y="2161"/>
                  </a:lnTo>
                  <a:lnTo>
                    <a:pt x="1406" y="2041"/>
                  </a:lnTo>
                  <a:lnTo>
                    <a:pt x="1459" y="1920"/>
                  </a:lnTo>
                  <a:lnTo>
                    <a:pt x="1513" y="1793"/>
                  </a:lnTo>
                  <a:lnTo>
                    <a:pt x="1566" y="1665"/>
                  </a:lnTo>
                  <a:lnTo>
                    <a:pt x="1620" y="1531"/>
                  </a:lnTo>
                  <a:lnTo>
                    <a:pt x="1674" y="1403"/>
                  </a:lnTo>
                  <a:lnTo>
                    <a:pt x="1727" y="1276"/>
                  </a:lnTo>
                  <a:lnTo>
                    <a:pt x="1781" y="1148"/>
                  </a:lnTo>
                  <a:lnTo>
                    <a:pt x="1834" y="1028"/>
                  </a:lnTo>
                  <a:lnTo>
                    <a:pt x="1888" y="907"/>
                  </a:lnTo>
                  <a:lnTo>
                    <a:pt x="1941" y="801"/>
                  </a:lnTo>
                  <a:lnTo>
                    <a:pt x="2001" y="702"/>
                  </a:lnTo>
                  <a:lnTo>
                    <a:pt x="2055" y="616"/>
                  </a:lnTo>
                  <a:lnTo>
                    <a:pt x="2109" y="531"/>
                  </a:lnTo>
                  <a:lnTo>
                    <a:pt x="2162" y="461"/>
                  </a:lnTo>
                  <a:lnTo>
                    <a:pt x="2216" y="397"/>
                  </a:lnTo>
                  <a:lnTo>
                    <a:pt x="2269" y="340"/>
                  </a:lnTo>
                  <a:lnTo>
                    <a:pt x="2323" y="283"/>
                  </a:lnTo>
                  <a:lnTo>
                    <a:pt x="2376" y="241"/>
                  </a:lnTo>
                  <a:lnTo>
                    <a:pt x="2430" y="205"/>
                  </a:lnTo>
                  <a:lnTo>
                    <a:pt x="2483" y="170"/>
                  </a:lnTo>
                  <a:lnTo>
                    <a:pt x="2537" y="142"/>
                  </a:lnTo>
                  <a:lnTo>
                    <a:pt x="2590" y="120"/>
                  </a:lnTo>
                  <a:lnTo>
                    <a:pt x="2644" y="99"/>
                  </a:lnTo>
                  <a:lnTo>
                    <a:pt x="2704" y="78"/>
                  </a:lnTo>
                  <a:lnTo>
                    <a:pt x="2758" y="64"/>
                  </a:lnTo>
                  <a:lnTo>
                    <a:pt x="2811" y="50"/>
                  </a:lnTo>
                  <a:lnTo>
                    <a:pt x="2865" y="42"/>
                  </a:lnTo>
                  <a:lnTo>
                    <a:pt x="2918" y="28"/>
                  </a:lnTo>
                  <a:lnTo>
                    <a:pt x="2972" y="21"/>
                  </a:lnTo>
                  <a:lnTo>
                    <a:pt x="3025" y="14"/>
                  </a:lnTo>
                  <a:lnTo>
                    <a:pt x="3079" y="7"/>
                  </a:lnTo>
                  <a:lnTo>
                    <a:pt x="3132" y="7"/>
                  </a:lnTo>
                  <a:lnTo>
                    <a:pt x="3186" y="0"/>
                  </a:lnTo>
                  <a:lnTo>
                    <a:pt x="3240" y="0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19" name="Line 4"/>
            <p:cNvSpPr>
              <a:spLocks noChangeShapeType="1"/>
            </p:cNvSpPr>
            <p:nvPr/>
          </p:nvSpPr>
          <p:spPr bwMode="auto">
            <a:xfrm>
              <a:off x="3121027" y="5746750"/>
              <a:ext cx="5143501" cy="158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20" name="Line 5"/>
            <p:cNvSpPr>
              <a:spLocks noChangeShapeType="1"/>
            </p:cNvSpPr>
            <p:nvPr/>
          </p:nvSpPr>
          <p:spPr bwMode="auto">
            <a:xfrm>
              <a:off x="3121027" y="5746750"/>
              <a:ext cx="1588" cy="10160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21" name="Line 6"/>
            <p:cNvSpPr>
              <a:spLocks noChangeShapeType="1"/>
            </p:cNvSpPr>
            <p:nvPr/>
          </p:nvSpPr>
          <p:spPr bwMode="auto">
            <a:xfrm>
              <a:off x="3971927" y="5746750"/>
              <a:ext cx="1588" cy="10160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22" name="Line 7"/>
            <p:cNvSpPr>
              <a:spLocks noChangeShapeType="1"/>
            </p:cNvSpPr>
            <p:nvPr/>
          </p:nvSpPr>
          <p:spPr bwMode="auto">
            <a:xfrm>
              <a:off x="4832352" y="5746750"/>
              <a:ext cx="1588" cy="10160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23" name="Line 8"/>
            <p:cNvSpPr>
              <a:spLocks noChangeShapeType="1"/>
            </p:cNvSpPr>
            <p:nvPr/>
          </p:nvSpPr>
          <p:spPr bwMode="auto">
            <a:xfrm>
              <a:off x="5692777" y="5746750"/>
              <a:ext cx="1588" cy="10160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24" name="Line 9"/>
            <p:cNvSpPr>
              <a:spLocks noChangeShapeType="1"/>
            </p:cNvSpPr>
            <p:nvPr/>
          </p:nvSpPr>
          <p:spPr bwMode="auto">
            <a:xfrm>
              <a:off x="6553202" y="5746750"/>
              <a:ext cx="1588" cy="10160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25" name="Line 10"/>
            <p:cNvSpPr>
              <a:spLocks noChangeShapeType="1"/>
            </p:cNvSpPr>
            <p:nvPr/>
          </p:nvSpPr>
          <p:spPr bwMode="auto">
            <a:xfrm>
              <a:off x="7413627" y="5746750"/>
              <a:ext cx="1588" cy="10160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26" name="Line 11"/>
            <p:cNvSpPr>
              <a:spLocks noChangeShapeType="1"/>
            </p:cNvSpPr>
            <p:nvPr/>
          </p:nvSpPr>
          <p:spPr bwMode="auto">
            <a:xfrm>
              <a:off x="8264527" y="5746750"/>
              <a:ext cx="1588" cy="10160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27" name="Rectangle 12"/>
            <p:cNvSpPr>
              <a:spLocks noChangeArrowheads="1"/>
            </p:cNvSpPr>
            <p:nvPr/>
          </p:nvSpPr>
          <p:spPr bwMode="auto">
            <a:xfrm>
              <a:off x="2998789" y="5972175"/>
              <a:ext cx="146050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-3</a:t>
              </a:r>
              <a:endParaRPr lang="en-US" dirty="0"/>
            </a:p>
          </p:txBody>
        </p:sp>
        <p:sp>
          <p:nvSpPr>
            <p:cNvPr id="13328" name="Rectangle 13"/>
            <p:cNvSpPr>
              <a:spLocks noChangeArrowheads="1"/>
            </p:cNvSpPr>
            <p:nvPr/>
          </p:nvSpPr>
          <p:spPr bwMode="auto">
            <a:xfrm>
              <a:off x="3849689" y="5972175"/>
              <a:ext cx="146050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-2</a:t>
              </a:r>
              <a:endParaRPr lang="en-US" dirty="0"/>
            </a:p>
          </p:txBody>
        </p:sp>
        <p:sp>
          <p:nvSpPr>
            <p:cNvPr id="13329" name="Rectangle 14"/>
            <p:cNvSpPr>
              <a:spLocks noChangeArrowheads="1"/>
            </p:cNvSpPr>
            <p:nvPr/>
          </p:nvSpPr>
          <p:spPr bwMode="auto">
            <a:xfrm>
              <a:off x="4710114" y="5972175"/>
              <a:ext cx="146050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-1</a:t>
              </a:r>
              <a:endParaRPr lang="en-US" dirty="0"/>
            </a:p>
          </p:txBody>
        </p:sp>
        <p:sp>
          <p:nvSpPr>
            <p:cNvPr id="13330" name="Rectangle 15"/>
            <p:cNvSpPr>
              <a:spLocks noChangeArrowheads="1"/>
            </p:cNvSpPr>
            <p:nvPr/>
          </p:nvSpPr>
          <p:spPr bwMode="auto">
            <a:xfrm>
              <a:off x="5602290" y="5972175"/>
              <a:ext cx="92075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0</a:t>
              </a:r>
              <a:endParaRPr lang="en-US" dirty="0"/>
            </a:p>
          </p:txBody>
        </p:sp>
        <p:sp>
          <p:nvSpPr>
            <p:cNvPr id="13331" name="Rectangle 16"/>
            <p:cNvSpPr>
              <a:spLocks noChangeArrowheads="1"/>
            </p:cNvSpPr>
            <p:nvPr/>
          </p:nvSpPr>
          <p:spPr bwMode="auto">
            <a:xfrm>
              <a:off x="6462715" y="5972175"/>
              <a:ext cx="92075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13332" name="Rectangle 17"/>
            <p:cNvSpPr>
              <a:spLocks noChangeArrowheads="1"/>
            </p:cNvSpPr>
            <p:nvPr/>
          </p:nvSpPr>
          <p:spPr bwMode="auto">
            <a:xfrm>
              <a:off x="7323140" y="5972175"/>
              <a:ext cx="92075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2</a:t>
              </a:r>
              <a:endParaRPr lang="en-US" dirty="0"/>
            </a:p>
          </p:txBody>
        </p:sp>
        <p:sp>
          <p:nvSpPr>
            <p:cNvPr id="13333" name="Rectangle 18"/>
            <p:cNvSpPr>
              <a:spLocks noChangeArrowheads="1"/>
            </p:cNvSpPr>
            <p:nvPr/>
          </p:nvSpPr>
          <p:spPr bwMode="auto">
            <a:xfrm>
              <a:off x="8174040" y="5972175"/>
              <a:ext cx="92075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3</a:t>
              </a:r>
              <a:endParaRPr lang="en-US" dirty="0"/>
            </a:p>
          </p:txBody>
        </p:sp>
        <p:sp>
          <p:nvSpPr>
            <p:cNvPr id="13334" name="Line 19"/>
            <p:cNvSpPr>
              <a:spLocks noChangeShapeType="1"/>
            </p:cNvSpPr>
            <p:nvPr/>
          </p:nvSpPr>
          <p:spPr bwMode="auto">
            <a:xfrm flipV="1">
              <a:off x="2909889" y="639763"/>
              <a:ext cx="1588" cy="4938713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35" name="Line 20"/>
            <p:cNvSpPr>
              <a:spLocks noChangeShapeType="1"/>
            </p:cNvSpPr>
            <p:nvPr/>
          </p:nvSpPr>
          <p:spPr bwMode="auto">
            <a:xfrm flipH="1">
              <a:off x="2813052" y="5578475"/>
              <a:ext cx="96838" cy="158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36" name="Line 21"/>
            <p:cNvSpPr>
              <a:spLocks noChangeShapeType="1"/>
            </p:cNvSpPr>
            <p:nvPr/>
          </p:nvSpPr>
          <p:spPr bwMode="auto">
            <a:xfrm flipH="1">
              <a:off x="2813052" y="4587875"/>
              <a:ext cx="96838" cy="158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37" name="Line 22"/>
            <p:cNvSpPr>
              <a:spLocks noChangeShapeType="1"/>
            </p:cNvSpPr>
            <p:nvPr/>
          </p:nvSpPr>
          <p:spPr bwMode="auto">
            <a:xfrm flipH="1">
              <a:off x="2813052" y="3597275"/>
              <a:ext cx="96838" cy="158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38" name="Line 23"/>
            <p:cNvSpPr>
              <a:spLocks noChangeShapeType="1"/>
            </p:cNvSpPr>
            <p:nvPr/>
          </p:nvSpPr>
          <p:spPr bwMode="auto">
            <a:xfrm flipH="1">
              <a:off x="2813052" y="2619375"/>
              <a:ext cx="96838" cy="158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39" name="Line 24"/>
            <p:cNvSpPr>
              <a:spLocks noChangeShapeType="1"/>
            </p:cNvSpPr>
            <p:nvPr/>
          </p:nvSpPr>
          <p:spPr bwMode="auto">
            <a:xfrm flipH="1">
              <a:off x="2813052" y="1628775"/>
              <a:ext cx="96838" cy="158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40" name="Line 25"/>
            <p:cNvSpPr>
              <a:spLocks noChangeShapeType="1"/>
            </p:cNvSpPr>
            <p:nvPr/>
          </p:nvSpPr>
          <p:spPr bwMode="auto">
            <a:xfrm flipH="1">
              <a:off x="2813052" y="639763"/>
              <a:ext cx="96838" cy="158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41" name="Rectangle 26"/>
            <p:cNvSpPr>
              <a:spLocks noChangeArrowheads="1"/>
            </p:cNvSpPr>
            <p:nvPr/>
          </p:nvSpPr>
          <p:spPr bwMode="auto">
            <a:xfrm rot="16200000">
              <a:off x="2528889" y="5508625"/>
              <a:ext cx="227013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0.0</a:t>
              </a:r>
              <a:endParaRPr lang="en-US" dirty="0"/>
            </a:p>
          </p:txBody>
        </p:sp>
        <p:sp>
          <p:nvSpPr>
            <p:cNvPr id="13342" name="Rectangle 27"/>
            <p:cNvSpPr>
              <a:spLocks noChangeArrowheads="1"/>
            </p:cNvSpPr>
            <p:nvPr/>
          </p:nvSpPr>
          <p:spPr bwMode="auto">
            <a:xfrm rot="16200000">
              <a:off x="2528889" y="4518025"/>
              <a:ext cx="227013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0.2</a:t>
              </a:r>
              <a:endParaRPr lang="en-US" dirty="0"/>
            </a:p>
          </p:txBody>
        </p:sp>
        <p:sp>
          <p:nvSpPr>
            <p:cNvPr id="13343" name="Rectangle 28"/>
            <p:cNvSpPr>
              <a:spLocks noChangeArrowheads="1"/>
            </p:cNvSpPr>
            <p:nvPr/>
          </p:nvSpPr>
          <p:spPr bwMode="auto">
            <a:xfrm rot="16200000">
              <a:off x="2528889" y="3527425"/>
              <a:ext cx="227013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0.4</a:t>
              </a:r>
              <a:endParaRPr lang="en-US" dirty="0"/>
            </a:p>
          </p:txBody>
        </p:sp>
        <p:sp>
          <p:nvSpPr>
            <p:cNvPr id="13344" name="Rectangle 29"/>
            <p:cNvSpPr>
              <a:spLocks noChangeArrowheads="1"/>
            </p:cNvSpPr>
            <p:nvPr/>
          </p:nvSpPr>
          <p:spPr bwMode="auto">
            <a:xfrm rot="16200000">
              <a:off x="2528889" y="2549525"/>
              <a:ext cx="227013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0.6</a:t>
              </a:r>
              <a:endParaRPr lang="en-US" dirty="0"/>
            </a:p>
          </p:txBody>
        </p:sp>
        <p:sp>
          <p:nvSpPr>
            <p:cNvPr id="13345" name="Rectangle 30"/>
            <p:cNvSpPr>
              <a:spLocks noChangeArrowheads="1"/>
            </p:cNvSpPr>
            <p:nvPr/>
          </p:nvSpPr>
          <p:spPr bwMode="auto">
            <a:xfrm rot="16200000">
              <a:off x="2530477" y="1558925"/>
              <a:ext cx="227013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0.8</a:t>
              </a:r>
              <a:endParaRPr lang="en-US" dirty="0"/>
            </a:p>
          </p:txBody>
        </p:sp>
        <p:sp>
          <p:nvSpPr>
            <p:cNvPr id="13346" name="Rectangle 31"/>
            <p:cNvSpPr>
              <a:spLocks noChangeArrowheads="1"/>
            </p:cNvSpPr>
            <p:nvPr/>
          </p:nvSpPr>
          <p:spPr bwMode="auto">
            <a:xfrm rot="16200000">
              <a:off x="2530477" y="569913"/>
              <a:ext cx="227013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1.0</a:t>
              </a:r>
              <a:endParaRPr lang="en-US" dirty="0"/>
            </a:p>
          </p:txBody>
        </p:sp>
        <p:sp>
          <p:nvSpPr>
            <p:cNvPr id="13347" name="Rectangle 32"/>
            <p:cNvSpPr>
              <a:spLocks noChangeArrowheads="1"/>
            </p:cNvSpPr>
            <p:nvPr/>
          </p:nvSpPr>
          <p:spPr bwMode="auto">
            <a:xfrm>
              <a:off x="2909889" y="469900"/>
              <a:ext cx="5565776" cy="5276850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48" name="Rectangle 33"/>
            <p:cNvSpPr>
              <a:spLocks noChangeArrowheads="1"/>
            </p:cNvSpPr>
            <p:nvPr/>
          </p:nvSpPr>
          <p:spPr bwMode="auto">
            <a:xfrm>
              <a:off x="5257802" y="6237288"/>
              <a:ext cx="1371600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Theta (in logits)</a:t>
              </a:r>
              <a:endParaRPr lang="en-US" dirty="0"/>
            </a:p>
          </p:txBody>
        </p:sp>
        <p:sp>
          <p:nvSpPr>
            <p:cNvPr id="13349" name="Rectangle 34"/>
            <p:cNvSpPr>
              <a:spLocks noChangeArrowheads="1"/>
            </p:cNvSpPr>
            <p:nvPr/>
          </p:nvSpPr>
          <p:spPr bwMode="auto">
            <a:xfrm rot="16200000">
              <a:off x="1296989" y="3109913"/>
              <a:ext cx="1581150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</a:rPr>
                <a:t>Probability (</a:t>
              </a:r>
              <a:r>
                <a:rPr lang="en-US" sz="1400" i="1" dirty="0">
                  <a:solidFill>
                    <a:srgbClr val="000000"/>
                  </a:solidFill>
                </a:rPr>
                <a:t>X</a:t>
              </a:r>
              <a:r>
                <a:rPr lang="en-US" sz="1400" i="1" baseline="-25000" dirty="0">
                  <a:solidFill>
                    <a:srgbClr val="000000"/>
                  </a:solidFill>
                </a:rPr>
                <a:t>pi</a:t>
              </a:r>
              <a:r>
                <a:rPr lang="en-US" sz="1400" dirty="0">
                  <a:solidFill>
                    <a:srgbClr val="000000"/>
                  </a:solidFill>
                </a:rPr>
                <a:t> = 1)</a:t>
              </a:r>
              <a:endParaRPr lang="en-US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028493" y="3108325"/>
            <a:ext cx="2808288" cy="2671763"/>
            <a:chOff x="2895602" y="3108325"/>
            <a:chExt cx="2808288" cy="2671763"/>
          </a:xfrm>
        </p:grpSpPr>
        <p:sp>
          <p:nvSpPr>
            <p:cNvPr id="13350" name="Line 35"/>
            <p:cNvSpPr>
              <a:spLocks noChangeShapeType="1"/>
            </p:cNvSpPr>
            <p:nvPr/>
          </p:nvSpPr>
          <p:spPr bwMode="auto">
            <a:xfrm flipV="1">
              <a:off x="2895602" y="3108325"/>
              <a:ext cx="2798763" cy="4763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51" name="Line 36"/>
            <p:cNvSpPr>
              <a:spLocks noChangeShapeType="1"/>
            </p:cNvSpPr>
            <p:nvPr/>
          </p:nvSpPr>
          <p:spPr bwMode="auto">
            <a:xfrm>
              <a:off x="5703890" y="3113088"/>
              <a:ext cx="0" cy="2667000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316" name="Text Box 37"/>
              <p:cNvSpPr txBox="1">
                <a:spLocks noChangeArrowheads="1"/>
              </p:cNvSpPr>
              <p:nvPr/>
            </p:nvSpPr>
            <p:spPr bwMode="auto">
              <a:xfrm>
                <a:off x="8324521" y="469900"/>
                <a:ext cx="3029279" cy="596374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000" dirty="0"/>
                  <a:t>Item Difficulty 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charset="0"/>
                      </a:rPr>
                      <m:t>𝑏</m:t>
                    </m:r>
                  </m:oMath>
                </a14:m>
                <a:r>
                  <a:rPr lang="en-US" sz="2000" dirty="0"/>
                  <a:t>) is the point on the curve where the probability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sz="2000" b="0" i="1" smtClean="0">
                            <a:latin typeface="Cambria Math" charset="0"/>
                          </a:rPr>
                          <m:t>𝑝𝑖</m:t>
                        </m:r>
                      </m:sub>
                    </m:sSub>
                    <m:r>
                      <a:rPr lang="en-US" sz="2000" b="0" i="1" smtClean="0">
                        <a:latin typeface="Cambria Math" charset="0"/>
                      </a:rPr>
                      <m:t>=0.5</m:t>
                    </m:r>
                  </m:oMath>
                </a14:m>
                <a:r>
                  <a:rPr lang="en-US" sz="2000" dirty="0"/>
                  <a:t> is 50%</a:t>
                </a:r>
                <a:r>
                  <a:rPr lang="en-US" dirty="0"/>
                  <a:t>. </a:t>
                </a:r>
              </a:p>
              <a:p>
                <a:pPr>
                  <a:spcBef>
                    <a:spcPct val="50000"/>
                  </a:spcBef>
                </a:pPr>
                <a:endParaRPr lang="en-US" sz="2000" dirty="0"/>
              </a:p>
              <a:p>
                <a:pPr>
                  <a:spcBef>
                    <a:spcPct val="50000"/>
                  </a:spcBef>
                </a:pPr>
                <a:r>
                  <a:rPr lang="en-US" sz="2000" dirty="0"/>
                  <a:t>So in this example,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000" b="0" i="1" dirty="0" smtClean="0">
                        <a:latin typeface="Cambria Math" charset="0"/>
                      </a:rPr>
                      <m:t>=</m:t>
                    </m:r>
                    <m:r>
                      <a:rPr lang="en-US" sz="2000" i="1" dirty="0">
                        <a:latin typeface="Cambria Math" charset="0"/>
                      </a:rPr>
                      <m:t>0</m:t>
                    </m:r>
                  </m:oMath>
                </a14:m>
                <a:r>
                  <a:rPr lang="en-US" sz="2000" dirty="0"/>
                  <a:t> logits.</a:t>
                </a:r>
              </a:p>
              <a:p>
                <a:pPr>
                  <a:spcBef>
                    <a:spcPct val="50000"/>
                  </a:spcBef>
                </a:pPr>
                <a:endParaRPr lang="en-US" sz="2000" dirty="0"/>
              </a:p>
              <a:p>
                <a:pPr>
                  <a:spcBef>
                    <a:spcPct val="50000"/>
                  </a:spcBef>
                </a:pPr>
                <a:r>
                  <a:rPr lang="en-US" sz="2000" dirty="0"/>
                  <a:t>Often assume the discrimination is 1 for all items in </a:t>
                </a:r>
                <a:r>
                  <a:rPr lang="en-US" sz="2000" dirty="0" err="1"/>
                  <a:t>Rasch</a:t>
                </a:r>
                <a:r>
                  <a:rPr lang="en-US" sz="2000" dirty="0"/>
                  <a:t> model.</a:t>
                </a:r>
              </a:p>
              <a:p>
                <a:pPr>
                  <a:spcBef>
                    <a:spcPct val="50000"/>
                  </a:spcBef>
                </a:pPr>
                <a:endParaRPr lang="en-US" sz="2000" dirty="0"/>
              </a:p>
              <a:p>
                <a:pPr>
                  <a:spcBef>
                    <a:spcPct val="50000"/>
                  </a:spcBef>
                </a:pPr>
                <a:r>
                  <a:rPr lang="en-US" sz="2000" dirty="0"/>
                  <a:t>Actually, assumption is that all items have the </a:t>
                </a:r>
                <a:r>
                  <a:rPr lang="en-US" sz="2000" i="1" dirty="0"/>
                  <a:t>same</a:t>
                </a:r>
                <a:r>
                  <a:rPr lang="en-US" sz="2000" dirty="0"/>
                  <a:t> discrimination; could be different from 1.</a:t>
                </a:r>
              </a:p>
            </p:txBody>
          </p:sp>
        </mc:Choice>
        <mc:Fallback xmlns="">
          <p:sp>
            <p:nvSpPr>
              <p:cNvPr id="13316" name="Text 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24521" y="469900"/>
                <a:ext cx="3029279" cy="5963748"/>
              </a:xfrm>
              <a:prstGeom prst="rect">
                <a:avLst/>
              </a:prstGeom>
              <a:blipFill rotWithShape="0">
                <a:blip r:embed="rId3"/>
                <a:stretch>
                  <a:fillRect l="-2213" t="-511" r="-3421" b="-920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2094375" y="497869"/>
                <a:ext cx="3551550" cy="939553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 dirty="0" err="1"/>
                  <a:t>Rasch</a:t>
                </a:r>
                <a:r>
                  <a:rPr lang="en-US" sz="1600" dirty="0"/>
                  <a:t>/1PL ICC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charset="0"/>
                                </a:rPr>
                                <m:t>𝑝𝑖</m:t>
                              </m:r>
                            </m:sub>
                          </m:sSub>
                          <m:r>
                            <a:rPr lang="en-US" sz="1600" i="1"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1600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1600" i="1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600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sz="1600" i="1">
                              <a:latin typeface="Cambria Math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600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4375" y="497869"/>
                <a:ext cx="3551550" cy="939553"/>
              </a:xfrm>
              <a:prstGeom prst="rect">
                <a:avLst/>
              </a:prstGeom>
              <a:blipFill>
                <a:blip r:embed="rId4"/>
                <a:stretch>
                  <a:fillRect l="-1071" t="-2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7C2CB5-800A-034B-8A3D-55404C88A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52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6" grpId="0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IRT as a “Factor Diagram”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Oval 4"/>
              <p:cNvSpPr/>
              <p:nvPr/>
            </p:nvSpPr>
            <p:spPr>
              <a:xfrm>
                <a:off x="5376249" y="3838669"/>
                <a:ext cx="1439501" cy="1439501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 </m:t>
                      </m:r>
                      <m:r>
                        <a:rPr lang="en-US" sz="3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𝜃</m:t>
                      </m:r>
                    </m:oMath>
                  </m:oMathPara>
                </a14:m>
                <a:endParaRPr lang="en-US" sz="3800" dirty="0"/>
              </a:p>
            </p:txBody>
          </p:sp>
        </mc:Choice>
        <mc:Fallback xmlns="">
          <p:sp>
            <p:nvSpPr>
              <p:cNvPr id="5" name="Oval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6249" y="3838669"/>
                <a:ext cx="1439501" cy="1439501"/>
              </a:xfrm>
              <a:prstGeom prst="ellipse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/>
          <p:cNvCxnSpPr>
            <a:stCxn id="5" idx="1"/>
          </p:cNvCxnSpPr>
          <p:nvPr/>
        </p:nvCxnSpPr>
        <p:spPr>
          <a:xfrm flipH="1" flipV="1">
            <a:off x="3576449" y="3204643"/>
            <a:ext cx="2010610" cy="8448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885472" y="1984925"/>
            <a:ext cx="851026" cy="8510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Item 1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932222" y="3195590"/>
            <a:ext cx="862535" cy="6974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235512" y="1984925"/>
            <a:ext cx="851026" cy="8510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Item 2</a:t>
            </a:r>
          </a:p>
        </p:txBody>
      </p:sp>
      <p:cxnSp>
        <p:nvCxnSpPr>
          <p:cNvPr id="14" name="Straight Arrow Connector 13"/>
          <p:cNvCxnSpPr>
            <a:stCxn id="5" idx="0"/>
          </p:cNvCxnSpPr>
          <p:nvPr/>
        </p:nvCxnSpPr>
        <p:spPr>
          <a:xfrm flipV="1">
            <a:off x="6096000" y="3325643"/>
            <a:ext cx="8703" cy="5130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5585552" y="1984925"/>
            <a:ext cx="851026" cy="8510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Item 3</a:t>
            </a:r>
          </a:p>
        </p:txBody>
      </p:sp>
      <p:cxnSp>
        <p:nvCxnSpPr>
          <p:cNvPr id="25" name="Straight Arrow Connector 24"/>
          <p:cNvCxnSpPr>
            <a:endCxn id="141" idx="0"/>
          </p:cNvCxnSpPr>
          <p:nvPr/>
        </p:nvCxnSpPr>
        <p:spPr>
          <a:xfrm flipV="1">
            <a:off x="6444099" y="3308799"/>
            <a:ext cx="693220" cy="6159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935592" y="1984925"/>
            <a:ext cx="851026" cy="8510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Item 2</a:t>
            </a:r>
          </a:p>
        </p:txBody>
      </p:sp>
      <p:cxnSp>
        <p:nvCxnSpPr>
          <p:cNvPr id="27" name="Straight Arrow Connector 26"/>
          <p:cNvCxnSpPr>
            <a:stCxn id="5" idx="7"/>
          </p:cNvCxnSpPr>
          <p:nvPr/>
        </p:nvCxnSpPr>
        <p:spPr>
          <a:xfrm flipV="1">
            <a:off x="6604940" y="3071665"/>
            <a:ext cx="1777968" cy="9778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8285632" y="1984925"/>
            <a:ext cx="851026" cy="8510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Item 3</a:t>
            </a:r>
          </a:p>
        </p:txBody>
      </p:sp>
      <p:grpSp>
        <p:nvGrpSpPr>
          <p:cNvPr id="68" name="Group 2"/>
          <p:cNvGrpSpPr>
            <a:grpSpLocks/>
          </p:cNvGrpSpPr>
          <p:nvPr/>
        </p:nvGrpSpPr>
        <p:grpSpPr bwMode="auto">
          <a:xfrm>
            <a:off x="3056118" y="2844803"/>
            <a:ext cx="508940" cy="483400"/>
            <a:chOff x="1148" y="351"/>
            <a:chExt cx="3567" cy="3388"/>
          </a:xfrm>
        </p:grpSpPr>
        <p:sp>
          <p:nvSpPr>
            <p:cNvPr id="69" name="Freeform 3"/>
            <p:cNvSpPr>
              <a:spLocks/>
            </p:cNvSpPr>
            <p:nvPr/>
          </p:nvSpPr>
          <p:spPr bwMode="auto">
            <a:xfrm>
              <a:off x="1342" y="479"/>
              <a:ext cx="3240" cy="3069"/>
            </a:xfrm>
            <a:custGeom>
              <a:avLst/>
              <a:gdLst>
                <a:gd name="T0" fmla="*/ 0 w 3240"/>
                <a:gd name="T1" fmla="*/ 3069 h 3069"/>
                <a:gd name="T2" fmla="*/ 54 w 3240"/>
                <a:gd name="T3" fmla="*/ 3069 h 3069"/>
                <a:gd name="T4" fmla="*/ 107 w 3240"/>
                <a:gd name="T5" fmla="*/ 3061 h 3069"/>
                <a:gd name="T6" fmla="*/ 161 w 3240"/>
                <a:gd name="T7" fmla="*/ 3061 h 3069"/>
                <a:gd name="T8" fmla="*/ 215 w 3240"/>
                <a:gd name="T9" fmla="*/ 3054 h 3069"/>
                <a:gd name="T10" fmla="*/ 268 w 3240"/>
                <a:gd name="T11" fmla="*/ 3047 h 3069"/>
                <a:gd name="T12" fmla="*/ 322 w 3240"/>
                <a:gd name="T13" fmla="*/ 3040 h 3069"/>
                <a:gd name="T14" fmla="*/ 375 w 3240"/>
                <a:gd name="T15" fmla="*/ 3026 h 3069"/>
                <a:gd name="T16" fmla="*/ 429 w 3240"/>
                <a:gd name="T17" fmla="*/ 3019 h 3069"/>
                <a:gd name="T18" fmla="*/ 482 w 3240"/>
                <a:gd name="T19" fmla="*/ 3005 h 3069"/>
                <a:gd name="T20" fmla="*/ 536 w 3240"/>
                <a:gd name="T21" fmla="*/ 2991 h 3069"/>
                <a:gd name="T22" fmla="*/ 596 w 3240"/>
                <a:gd name="T23" fmla="*/ 2969 h 3069"/>
                <a:gd name="T24" fmla="*/ 650 w 3240"/>
                <a:gd name="T25" fmla="*/ 2948 h 3069"/>
                <a:gd name="T26" fmla="*/ 703 w 3240"/>
                <a:gd name="T27" fmla="*/ 2927 h 3069"/>
                <a:gd name="T28" fmla="*/ 757 w 3240"/>
                <a:gd name="T29" fmla="*/ 2898 h 3069"/>
                <a:gd name="T30" fmla="*/ 810 w 3240"/>
                <a:gd name="T31" fmla="*/ 2863 h 3069"/>
                <a:gd name="T32" fmla="*/ 864 w 3240"/>
                <a:gd name="T33" fmla="*/ 2828 h 3069"/>
                <a:gd name="T34" fmla="*/ 917 w 3240"/>
                <a:gd name="T35" fmla="*/ 2785 h 3069"/>
                <a:gd name="T36" fmla="*/ 971 w 3240"/>
                <a:gd name="T37" fmla="*/ 2728 h 3069"/>
                <a:gd name="T38" fmla="*/ 1024 w 3240"/>
                <a:gd name="T39" fmla="*/ 2672 h 3069"/>
                <a:gd name="T40" fmla="*/ 1078 w 3240"/>
                <a:gd name="T41" fmla="*/ 2608 h 3069"/>
                <a:gd name="T42" fmla="*/ 1131 w 3240"/>
                <a:gd name="T43" fmla="*/ 2537 h 3069"/>
                <a:gd name="T44" fmla="*/ 1185 w 3240"/>
                <a:gd name="T45" fmla="*/ 2452 h 3069"/>
                <a:gd name="T46" fmla="*/ 1238 w 3240"/>
                <a:gd name="T47" fmla="*/ 2367 h 3069"/>
                <a:gd name="T48" fmla="*/ 1299 w 3240"/>
                <a:gd name="T49" fmla="*/ 2268 h 3069"/>
                <a:gd name="T50" fmla="*/ 1352 w 3240"/>
                <a:gd name="T51" fmla="*/ 2161 h 3069"/>
                <a:gd name="T52" fmla="*/ 1406 w 3240"/>
                <a:gd name="T53" fmla="*/ 2041 h 3069"/>
                <a:gd name="T54" fmla="*/ 1459 w 3240"/>
                <a:gd name="T55" fmla="*/ 1920 h 3069"/>
                <a:gd name="T56" fmla="*/ 1513 w 3240"/>
                <a:gd name="T57" fmla="*/ 1793 h 3069"/>
                <a:gd name="T58" fmla="*/ 1566 w 3240"/>
                <a:gd name="T59" fmla="*/ 1665 h 3069"/>
                <a:gd name="T60" fmla="*/ 1620 w 3240"/>
                <a:gd name="T61" fmla="*/ 1531 h 3069"/>
                <a:gd name="T62" fmla="*/ 1674 w 3240"/>
                <a:gd name="T63" fmla="*/ 1403 h 3069"/>
                <a:gd name="T64" fmla="*/ 1727 w 3240"/>
                <a:gd name="T65" fmla="*/ 1276 h 3069"/>
                <a:gd name="T66" fmla="*/ 1781 w 3240"/>
                <a:gd name="T67" fmla="*/ 1148 h 3069"/>
                <a:gd name="T68" fmla="*/ 1834 w 3240"/>
                <a:gd name="T69" fmla="*/ 1028 h 3069"/>
                <a:gd name="T70" fmla="*/ 1888 w 3240"/>
                <a:gd name="T71" fmla="*/ 907 h 3069"/>
                <a:gd name="T72" fmla="*/ 1941 w 3240"/>
                <a:gd name="T73" fmla="*/ 801 h 3069"/>
                <a:gd name="T74" fmla="*/ 2001 w 3240"/>
                <a:gd name="T75" fmla="*/ 702 h 3069"/>
                <a:gd name="T76" fmla="*/ 2055 w 3240"/>
                <a:gd name="T77" fmla="*/ 616 h 3069"/>
                <a:gd name="T78" fmla="*/ 2109 w 3240"/>
                <a:gd name="T79" fmla="*/ 531 h 3069"/>
                <a:gd name="T80" fmla="*/ 2162 w 3240"/>
                <a:gd name="T81" fmla="*/ 461 h 3069"/>
                <a:gd name="T82" fmla="*/ 2216 w 3240"/>
                <a:gd name="T83" fmla="*/ 397 h 3069"/>
                <a:gd name="T84" fmla="*/ 2269 w 3240"/>
                <a:gd name="T85" fmla="*/ 340 h 3069"/>
                <a:gd name="T86" fmla="*/ 2323 w 3240"/>
                <a:gd name="T87" fmla="*/ 283 h 3069"/>
                <a:gd name="T88" fmla="*/ 2376 w 3240"/>
                <a:gd name="T89" fmla="*/ 241 h 3069"/>
                <a:gd name="T90" fmla="*/ 2430 w 3240"/>
                <a:gd name="T91" fmla="*/ 205 h 3069"/>
                <a:gd name="T92" fmla="*/ 2483 w 3240"/>
                <a:gd name="T93" fmla="*/ 170 h 3069"/>
                <a:gd name="T94" fmla="*/ 2537 w 3240"/>
                <a:gd name="T95" fmla="*/ 142 h 3069"/>
                <a:gd name="T96" fmla="*/ 2590 w 3240"/>
                <a:gd name="T97" fmla="*/ 120 h 3069"/>
                <a:gd name="T98" fmla="*/ 2644 w 3240"/>
                <a:gd name="T99" fmla="*/ 99 h 3069"/>
                <a:gd name="T100" fmla="*/ 2704 w 3240"/>
                <a:gd name="T101" fmla="*/ 78 h 3069"/>
                <a:gd name="T102" fmla="*/ 2758 w 3240"/>
                <a:gd name="T103" fmla="*/ 64 h 3069"/>
                <a:gd name="T104" fmla="*/ 2811 w 3240"/>
                <a:gd name="T105" fmla="*/ 50 h 3069"/>
                <a:gd name="T106" fmla="*/ 2865 w 3240"/>
                <a:gd name="T107" fmla="*/ 42 h 3069"/>
                <a:gd name="T108" fmla="*/ 2918 w 3240"/>
                <a:gd name="T109" fmla="*/ 28 h 3069"/>
                <a:gd name="T110" fmla="*/ 2972 w 3240"/>
                <a:gd name="T111" fmla="*/ 21 h 3069"/>
                <a:gd name="T112" fmla="*/ 3025 w 3240"/>
                <a:gd name="T113" fmla="*/ 14 h 3069"/>
                <a:gd name="T114" fmla="*/ 3079 w 3240"/>
                <a:gd name="T115" fmla="*/ 7 h 3069"/>
                <a:gd name="T116" fmla="*/ 3132 w 3240"/>
                <a:gd name="T117" fmla="*/ 7 h 3069"/>
                <a:gd name="T118" fmla="*/ 3186 w 3240"/>
                <a:gd name="T119" fmla="*/ 0 h 3069"/>
                <a:gd name="T120" fmla="*/ 3240 w 3240"/>
                <a:gd name="T121" fmla="*/ 0 h 306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3240"/>
                <a:gd name="T184" fmla="*/ 0 h 3069"/>
                <a:gd name="T185" fmla="*/ 3240 w 3240"/>
                <a:gd name="T186" fmla="*/ 3069 h 306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3240" h="3069">
                  <a:moveTo>
                    <a:pt x="0" y="3069"/>
                  </a:moveTo>
                  <a:lnTo>
                    <a:pt x="54" y="3069"/>
                  </a:lnTo>
                  <a:lnTo>
                    <a:pt x="107" y="3061"/>
                  </a:lnTo>
                  <a:lnTo>
                    <a:pt x="161" y="3061"/>
                  </a:lnTo>
                  <a:lnTo>
                    <a:pt x="215" y="3054"/>
                  </a:lnTo>
                  <a:lnTo>
                    <a:pt x="268" y="3047"/>
                  </a:lnTo>
                  <a:lnTo>
                    <a:pt x="322" y="3040"/>
                  </a:lnTo>
                  <a:lnTo>
                    <a:pt x="375" y="3026"/>
                  </a:lnTo>
                  <a:lnTo>
                    <a:pt x="429" y="3019"/>
                  </a:lnTo>
                  <a:lnTo>
                    <a:pt x="482" y="3005"/>
                  </a:lnTo>
                  <a:lnTo>
                    <a:pt x="536" y="2991"/>
                  </a:lnTo>
                  <a:lnTo>
                    <a:pt x="596" y="2969"/>
                  </a:lnTo>
                  <a:lnTo>
                    <a:pt x="650" y="2948"/>
                  </a:lnTo>
                  <a:lnTo>
                    <a:pt x="703" y="2927"/>
                  </a:lnTo>
                  <a:lnTo>
                    <a:pt x="757" y="2898"/>
                  </a:lnTo>
                  <a:lnTo>
                    <a:pt x="810" y="2863"/>
                  </a:lnTo>
                  <a:lnTo>
                    <a:pt x="864" y="2828"/>
                  </a:lnTo>
                  <a:lnTo>
                    <a:pt x="917" y="2785"/>
                  </a:lnTo>
                  <a:lnTo>
                    <a:pt x="971" y="2728"/>
                  </a:lnTo>
                  <a:lnTo>
                    <a:pt x="1024" y="2672"/>
                  </a:lnTo>
                  <a:lnTo>
                    <a:pt x="1078" y="2608"/>
                  </a:lnTo>
                  <a:lnTo>
                    <a:pt x="1131" y="2537"/>
                  </a:lnTo>
                  <a:lnTo>
                    <a:pt x="1185" y="2452"/>
                  </a:lnTo>
                  <a:lnTo>
                    <a:pt x="1238" y="2367"/>
                  </a:lnTo>
                  <a:lnTo>
                    <a:pt x="1299" y="2268"/>
                  </a:lnTo>
                  <a:lnTo>
                    <a:pt x="1352" y="2161"/>
                  </a:lnTo>
                  <a:lnTo>
                    <a:pt x="1406" y="2041"/>
                  </a:lnTo>
                  <a:lnTo>
                    <a:pt x="1459" y="1920"/>
                  </a:lnTo>
                  <a:lnTo>
                    <a:pt x="1513" y="1793"/>
                  </a:lnTo>
                  <a:lnTo>
                    <a:pt x="1566" y="1665"/>
                  </a:lnTo>
                  <a:lnTo>
                    <a:pt x="1620" y="1531"/>
                  </a:lnTo>
                  <a:lnTo>
                    <a:pt x="1674" y="1403"/>
                  </a:lnTo>
                  <a:lnTo>
                    <a:pt x="1727" y="1276"/>
                  </a:lnTo>
                  <a:lnTo>
                    <a:pt x="1781" y="1148"/>
                  </a:lnTo>
                  <a:lnTo>
                    <a:pt x="1834" y="1028"/>
                  </a:lnTo>
                  <a:lnTo>
                    <a:pt x="1888" y="907"/>
                  </a:lnTo>
                  <a:lnTo>
                    <a:pt x="1941" y="801"/>
                  </a:lnTo>
                  <a:lnTo>
                    <a:pt x="2001" y="702"/>
                  </a:lnTo>
                  <a:lnTo>
                    <a:pt x="2055" y="616"/>
                  </a:lnTo>
                  <a:lnTo>
                    <a:pt x="2109" y="531"/>
                  </a:lnTo>
                  <a:lnTo>
                    <a:pt x="2162" y="461"/>
                  </a:lnTo>
                  <a:lnTo>
                    <a:pt x="2216" y="397"/>
                  </a:lnTo>
                  <a:lnTo>
                    <a:pt x="2269" y="340"/>
                  </a:lnTo>
                  <a:lnTo>
                    <a:pt x="2323" y="283"/>
                  </a:lnTo>
                  <a:lnTo>
                    <a:pt x="2376" y="241"/>
                  </a:lnTo>
                  <a:lnTo>
                    <a:pt x="2430" y="205"/>
                  </a:lnTo>
                  <a:lnTo>
                    <a:pt x="2483" y="170"/>
                  </a:lnTo>
                  <a:lnTo>
                    <a:pt x="2537" y="142"/>
                  </a:lnTo>
                  <a:lnTo>
                    <a:pt x="2590" y="120"/>
                  </a:lnTo>
                  <a:lnTo>
                    <a:pt x="2644" y="99"/>
                  </a:lnTo>
                  <a:lnTo>
                    <a:pt x="2704" y="78"/>
                  </a:lnTo>
                  <a:lnTo>
                    <a:pt x="2758" y="64"/>
                  </a:lnTo>
                  <a:lnTo>
                    <a:pt x="2811" y="50"/>
                  </a:lnTo>
                  <a:lnTo>
                    <a:pt x="2865" y="42"/>
                  </a:lnTo>
                  <a:lnTo>
                    <a:pt x="2918" y="28"/>
                  </a:lnTo>
                  <a:lnTo>
                    <a:pt x="2972" y="21"/>
                  </a:lnTo>
                  <a:lnTo>
                    <a:pt x="3025" y="14"/>
                  </a:lnTo>
                  <a:lnTo>
                    <a:pt x="3079" y="7"/>
                  </a:lnTo>
                  <a:lnTo>
                    <a:pt x="3132" y="7"/>
                  </a:lnTo>
                  <a:lnTo>
                    <a:pt x="3186" y="0"/>
                  </a:lnTo>
                  <a:lnTo>
                    <a:pt x="3240" y="0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0" name="Line 4"/>
            <p:cNvSpPr>
              <a:spLocks noChangeShapeType="1"/>
            </p:cNvSpPr>
            <p:nvPr/>
          </p:nvSpPr>
          <p:spPr bwMode="auto">
            <a:xfrm>
              <a:off x="1342" y="3675"/>
              <a:ext cx="3240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1" name="Line 5"/>
            <p:cNvSpPr>
              <a:spLocks noChangeShapeType="1"/>
            </p:cNvSpPr>
            <p:nvPr/>
          </p:nvSpPr>
          <p:spPr bwMode="auto">
            <a:xfrm>
              <a:off x="134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2" name="Line 6"/>
            <p:cNvSpPr>
              <a:spLocks noChangeShapeType="1"/>
            </p:cNvSpPr>
            <p:nvPr/>
          </p:nvSpPr>
          <p:spPr bwMode="auto">
            <a:xfrm>
              <a:off x="1878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3" name="Line 7"/>
            <p:cNvSpPr>
              <a:spLocks noChangeShapeType="1"/>
            </p:cNvSpPr>
            <p:nvPr/>
          </p:nvSpPr>
          <p:spPr bwMode="auto">
            <a:xfrm>
              <a:off x="2420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4" name="Line 8"/>
            <p:cNvSpPr>
              <a:spLocks noChangeShapeType="1"/>
            </p:cNvSpPr>
            <p:nvPr/>
          </p:nvSpPr>
          <p:spPr bwMode="auto">
            <a:xfrm>
              <a:off x="296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5" name="Line 9"/>
            <p:cNvSpPr>
              <a:spLocks noChangeShapeType="1"/>
            </p:cNvSpPr>
            <p:nvPr/>
          </p:nvSpPr>
          <p:spPr bwMode="auto">
            <a:xfrm>
              <a:off x="3504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6" name="Line 10"/>
            <p:cNvSpPr>
              <a:spLocks noChangeShapeType="1"/>
            </p:cNvSpPr>
            <p:nvPr/>
          </p:nvSpPr>
          <p:spPr bwMode="auto">
            <a:xfrm>
              <a:off x="4046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7" name="Line 11"/>
            <p:cNvSpPr>
              <a:spLocks noChangeShapeType="1"/>
            </p:cNvSpPr>
            <p:nvPr/>
          </p:nvSpPr>
          <p:spPr bwMode="auto">
            <a:xfrm>
              <a:off x="458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5" name="Line 19"/>
            <p:cNvSpPr>
              <a:spLocks noChangeShapeType="1"/>
            </p:cNvSpPr>
            <p:nvPr/>
          </p:nvSpPr>
          <p:spPr bwMode="auto">
            <a:xfrm flipV="1">
              <a:off x="1209" y="458"/>
              <a:ext cx="1" cy="311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6" name="Line 20"/>
            <p:cNvSpPr>
              <a:spLocks noChangeShapeType="1"/>
            </p:cNvSpPr>
            <p:nvPr/>
          </p:nvSpPr>
          <p:spPr bwMode="auto">
            <a:xfrm flipH="1">
              <a:off x="1148" y="3569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7" name="Line 21"/>
            <p:cNvSpPr>
              <a:spLocks noChangeShapeType="1"/>
            </p:cNvSpPr>
            <p:nvPr/>
          </p:nvSpPr>
          <p:spPr bwMode="auto">
            <a:xfrm flipH="1">
              <a:off x="1148" y="294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8" name="Line 22"/>
            <p:cNvSpPr>
              <a:spLocks noChangeShapeType="1"/>
            </p:cNvSpPr>
            <p:nvPr/>
          </p:nvSpPr>
          <p:spPr bwMode="auto">
            <a:xfrm flipH="1">
              <a:off x="1148" y="232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9" name="Line 23"/>
            <p:cNvSpPr>
              <a:spLocks noChangeShapeType="1"/>
            </p:cNvSpPr>
            <p:nvPr/>
          </p:nvSpPr>
          <p:spPr bwMode="auto">
            <a:xfrm flipH="1">
              <a:off x="1148" y="170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0" name="Line 24"/>
            <p:cNvSpPr>
              <a:spLocks noChangeShapeType="1"/>
            </p:cNvSpPr>
            <p:nvPr/>
          </p:nvSpPr>
          <p:spPr bwMode="auto">
            <a:xfrm flipH="1">
              <a:off x="1148" y="108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1" name="Line 25"/>
            <p:cNvSpPr>
              <a:spLocks noChangeShapeType="1"/>
            </p:cNvSpPr>
            <p:nvPr/>
          </p:nvSpPr>
          <p:spPr bwMode="auto">
            <a:xfrm flipH="1">
              <a:off x="1148" y="458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8" name="Rectangle 32"/>
            <p:cNvSpPr>
              <a:spLocks noChangeArrowheads="1"/>
            </p:cNvSpPr>
            <p:nvPr/>
          </p:nvSpPr>
          <p:spPr bwMode="auto">
            <a:xfrm>
              <a:off x="1209" y="351"/>
              <a:ext cx="3506" cy="3324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03" name="Group 2"/>
          <p:cNvGrpSpPr>
            <a:grpSpLocks/>
          </p:cNvGrpSpPr>
          <p:nvPr/>
        </p:nvGrpSpPr>
        <p:grpSpPr bwMode="auto">
          <a:xfrm>
            <a:off x="4404884" y="2844803"/>
            <a:ext cx="508940" cy="483400"/>
            <a:chOff x="1148" y="351"/>
            <a:chExt cx="3567" cy="3388"/>
          </a:xfrm>
        </p:grpSpPr>
        <p:sp>
          <p:nvSpPr>
            <p:cNvPr id="104" name="Freeform 3"/>
            <p:cNvSpPr>
              <a:spLocks/>
            </p:cNvSpPr>
            <p:nvPr/>
          </p:nvSpPr>
          <p:spPr bwMode="auto">
            <a:xfrm>
              <a:off x="1342" y="479"/>
              <a:ext cx="3240" cy="3069"/>
            </a:xfrm>
            <a:custGeom>
              <a:avLst/>
              <a:gdLst>
                <a:gd name="T0" fmla="*/ 0 w 3240"/>
                <a:gd name="T1" fmla="*/ 3069 h 3069"/>
                <a:gd name="T2" fmla="*/ 54 w 3240"/>
                <a:gd name="T3" fmla="*/ 3069 h 3069"/>
                <a:gd name="T4" fmla="*/ 107 w 3240"/>
                <a:gd name="T5" fmla="*/ 3061 h 3069"/>
                <a:gd name="T6" fmla="*/ 161 w 3240"/>
                <a:gd name="T7" fmla="*/ 3061 h 3069"/>
                <a:gd name="T8" fmla="*/ 215 w 3240"/>
                <a:gd name="T9" fmla="*/ 3054 h 3069"/>
                <a:gd name="T10" fmla="*/ 268 w 3240"/>
                <a:gd name="T11" fmla="*/ 3047 h 3069"/>
                <a:gd name="T12" fmla="*/ 322 w 3240"/>
                <a:gd name="T13" fmla="*/ 3040 h 3069"/>
                <a:gd name="T14" fmla="*/ 375 w 3240"/>
                <a:gd name="T15" fmla="*/ 3026 h 3069"/>
                <a:gd name="T16" fmla="*/ 429 w 3240"/>
                <a:gd name="T17" fmla="*/ 3019 h 3069"/>
                <a:gd name="T18" fmla="*/ 482 w 3240"/>
                <a:gd name="T19" fmla="*/ 3005 h 3069"/>
                <a:gd name="T20" fmla="*/ 536 w 3240"/>
                <a:gd name="T21" fmla="*/ 2991 h 3069"/>
                <a:gd name="T22" fmla="*/ 596 w 3240"/>
                <a:gd name="T23" fmla="*/ 2969 h 3069"/>
                <a:gd name="T24" fmla="*/ 650 w 3240"/>
                <a:gd name="T25" fmla="*/ 2948 h 3069"/>
                <a:gd name="T26" fmla="*/ 703 w 3240"/>
                <a:gd name="T27" fmla="*/ 2927 h 3069"/>
                <a:gd name="T28" fmla="*/ 757 w 3240"/>
                <a:gd name="T29" fmla="*/ 2898 h 3069"/>
                <a:gd name="T30" fmla="*/ 810 w 3240"/>
                <a:gd name="T31" fmla="*/ 2863 h 3069"/>
                <a:gd name="T32" fmla="*/ 864 w 3240"/>
                <a:gd name="T33" fmla="*/ 2828 h 3069"/>
                <a:gd name="T34" fmla="*/ 917 w 3240"/>
                <a:gd name="T35" fmla="*/ 2785 h 3069"/>
                <a:gd name="T36" fmla="*/ 971 w 3240"/>
                <a:gd name="T37" fmla="*/ 2728 h 3069"/>
                <a:gd name="T38" fmla="*/ 1024 w 3240"/>
                <a:gd name="T39" fmla="*/ 2672 h 3069"/>
                <a:gd name="T40" fmla="*/ 1078 w 3240"/>
                <a:gd name="T41" fmla="*/ 2608 h 3069"/>
                <a:gd name="T42" fmla="*/ 1131 w 3240"/>
                <a:gd name="T43" fmla="*/ 2537 h 3069"/>
                <a:gd name="T44" fmla="*/ 1185 w 3240"/>
                <a:gd name="T45" fmla="*/ 2452 h 3069"/>
                <a:gd name="T46" fmla="*/ 1238 w 3240"/>
                <a:gd name="T47" fmla="*/ 2367 h 3069"/>
                <a:gd name="T48" fmla="*/ 1299 w 3240"/>
                <a:gd name="T49" fmla="*/ 2268 h 3069"/>
                <a:gd name="T50" fmla="*/ 1352 w 3240"/>
                <a:gd name="T51" fmla="*/ 2161 h 3069"/>
                <a:gd name="T52" fmla="*/ 1406 w 3240"/>
                <a:gd name="T53" fmla="*/ 2041 h 3069"/>
                <a:gd name="T54" fmla="*/ 1459 w 3240"/>
                <a:gd name="T55" fmla="*/ 1920 h 3069"/>
                <a:gd name="T56" fmla="*/ 1513 w 3240"/>
                <a:gd name="T57" fmla="*/ 1793 h 3069"/>
                <a:gd name="T58" fmla="*/ 1566 w 3240"/>
                <a:gd name="T59" fmla="*/ 1665 h 3069"/>
                <a:gd name="T60" fmla="*/ 1620 w 3240"/>
                <a:gd name="T61" fmla="*/ 1531 h 3069"/>
                <a:gd name="T62" fmla="*/ 1674 w 3240"/>
                <a:gd name="T63" fmla="*/ 1403 h 3069"/>
                <a:gd name="T64" fmla="*/ 1727 w 3240"/>
                <a:gd name="T65" fmla="*/ 1276 h 3069"/>
                <a:gd name="T66" fmla="*/ 1781 w 3240"/>
                <a:gd name="T67" fmla="*/ 1148 h 3069"/>
                <a:gd name="T68" fmla="*/ 1834 w 3240"/>
                <a:gd name="T69" fmla="*/ 1028 h 3069"/>
                <a:gd name="T70" fmla="*/ 1888 w 3240"/>
                <a:gd name="T71" fmla="*/ 907 h 3069"/>
                <a:gd name="T72" fmla="*/ 1941 w 3240"/>
                <a:gd name="T73" fmla="*/ 801 h 3069"/>
                <a:gd name="T74" fmla="*/ 2001 w 3240"/>
                <a:gd name="T75" fmla="*/ 702 h 3069"/>
                <a:gd name="T76" fmla="*/ 2055 w 3240"/>
                <a:gd name="T77" fmla="*/ 616 h 3069"/>
                <a:gd name="T78" fmla="*/ 2109 w 3240"/>
                <a:gd name="T79" fmla="*/ 531 h 3069"/>
                <a:gd name="T80" fmla="*/ 2162 w 3240"/>
                <a:gd name="T81" fmla="*/ 461 h 3069"/>
                <a:gd name="T82" fmla="*/ 2216 w 3240"/>
                <a:gd name="T83" fmla="*/ 397 h 3069"/>
                <a:gd name="T84" fmla="*/ 2269 w 3240"/>
                <a:gd name="T85" fmla="*/ 340 h 3069"/>
                <a:gd name="T86" fmla="*/ 2323 w 3240"/>
                <a:gd name="T87" fmla="*/ 283 h 3069"/>
                <a:gd name="T88" fmla="*/ 2376 w 3240"/>
                <a:gd name="T89" fmla="*/ 241 h 3069"/>
                <a:gd name="T90" fmla="*/ 2430 w 3240"/>
                <a:gd name="T91" fmla="*/ 205 h 3069"/>
                <a:gd name="T92" fmla="*/ 2483 w 3240"/>
                <a:gd name="T93" fmla="*/ 170 h 3069"/>
                <a:gd name="T94" fmla="*/ 2537 w 3240"/>
                <a:gd name="T95" fmla="*/ 142 h 3069"/>
                <a:gd name="T96" fmla="*/ 2590 w 3240"/>
                <a:gd name="T97" fmla="*/ 120 h 3069"/>
                <a:gd name="T98" fmla="*/ 2644 w 3240"/>
                <a:gd name="T99" fmla="*/ 99 h 3069"/>
                <a:gd name="T100" fmla="*/ 2704 w 3240"/>
                <a:gd name="T101" fmla="*/ 78 h 3069"/>
                <a:gd name="T102" fmla="*/ 2758 w 3240"/>
                <a:gd name="T103" fmla="*/ 64 h 3069"/>
                <a:gd name="T104" fmla="*/ 2811 w 3240"/>
                <a:gd name="T105" fmla="*/ 50 h 3069"/>
                <a:gd name="T106" fmla="*/ 2865 w 3240"/>
                <a:gd name="T107" fmla="*/ 42 h 3069"/>
                <a:gd name="T108" fmla="*/ 2918 w 3240"/>
                <a:gd name="T109" fmla="*/ 28 h 3069"/>
                <a:gd name="T110" fmla="*/ 2972 w 3240"/>
                <a:gd name="T111" fmla="*/ 21 h 3069"/>
                <a:gd name="T112" fmla="*/ 3025 w 3240"/>
                <a:gd name="T113" fmla="*/ 14 h 3069"/>
                <a:gd name="T114" fmla="*/ 3079 w 3240"/>
                <a:gd name="T115" fmla="*/ 7 h 3069"/>
                <a:gd name="T116" fmla="*/ 3132 w 3240"/>
                <a:gd name="T117" fmla="*/ 7 h 3069"/>
                <a:gd name="T118" fmla="*/ 3186 w 3240"/>
                <a:gd name="T119" fmla="*/ 0 h 3069"/>
                <a:gd name="T120" fmla="*/ 3240 w 3240"/>
                <a:gd name="T121" fmla="*/ 0 h 306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3240"/>
                <a:gd name="T184" fmla="*/ 0 h 3069"/>
                <a:gd name="T185" fmla="*/ 3240 w 3240"/>
                <a:gd name="T186" fmla="*/ 3069 h 306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3240" h="3069">
                  <a:moveTo>
                    <a:pt x="0" y="3069"/>
                  </a:moveTo>
                  <a:lnTo>
                    <a:pt x="54" y="3069"/>
                  </a:lnTo>
                  <a:lnTo>
                    <a:pt x="107" y="3061"/>
                  </a:lnTo>
                  <a:lnTo>
                    <a:pt x="161" y="3061"/>
                  </a:lnTo>
                  <a:lnTo>
                    <a:pt x="215" y="3054"/>
                  </a:lnTo>
                  <a:lnTo>
                    <a:pt x="268" y="3047"/>
                  </a:lnTo>
                  <a:lnTo>
                    <a:pt x="322" y="3040"/>
                  </a:lnTo>
                  <a:lnTo>
                    <a:pt x="375" y="3026"/>
                  </a:lnTo>
                  <a:lnTo>
                    <a:pt x="429" y="3019"/>
                  </a:lnTo>
                  <a:lnTo>
                    <a:pt x="482" y="3005"/>
                  </a:lnTo>
                  <a:lnTo>
                    <a:pt x="536" y="2991"/>
                  </a:lnTo>
                  <a:lnTo>
                    <a:pt x="596" y="2969"/>
                  </a:lnTo>
                  <a:lnTo>
                    <a:pt x="650" y="2948"/>
                  </a:lnTo>
                  <a:lnTo>
                    <a:pt x="703" y="2927"/>
                  </a:lnTo>
                  <a:lnTo>
                    <a:pt x="757" y="2898"/>
                  </a:lnTo>
                  <a:lnTo>
                    <a:pt x="810" y="2863"/>
                  </a:lnTo>
                  <a:lnTo>
                    <a:pt x="864" y="2828"/>
                  </a:lnTo>
                  <a:lnTo>
                    <a:pt x="917" y="2785"/>
                  </a:lnTo>
                  <a:lnTo>
                    <a:pt x="971" y="2728"/>
                  </a:lnTo>
                  <a:lnTo>
                    <a:pt x="1024" y="2672"/>
                  </a:lnTo>
                  <a:lnTo>
                    <a:pt x="1078" y="2608"/>
                  </a:lnTo>
                  <a:lnTo>
                    <a:pt x="1131" y="2537"/>
                  </a:lnTo>
                  <a:lnTo>
                    <a:pt x="1185" y="2452"/>
                  </a:lnTo>
                  <a:lnTo>
                    <a:pt x="1238" y="2367"/>
                  </a:lnTo>
                  <a:lnTo>
                    <a:pt x="1299" y="2268"/>
                  </a:lnTo>
                  <a:lnTo>
                    <a:pt x="1352" y="2161"/>
                  </a:lnTo>
                  <a:lnTo>
                    <a:pt x="1406" y="2041"/>
                  </a:lnTo>
                  <a:lnTo>
                    <a:pt x="1459" y="1920"/>
                  </a:lnTo>
                  <a:lnTo>
                    <a:pt x="1513" y="1793"/>
                  </a:lnTo>
                  <a:lnTo>
                    <a:pt x="1566" y="1665"/>
                  </a:lnTo>
                  <a:lnTo>
                    <a:pt x="1620" y="1531"/>
                  </a:lnTo>
                  <a:lnTo>
                    <a:pt x="1674" y="1403"/>
                  </a:lnTo>
                  <a:lnTo>
                    <a:pt x="1727" y="1276"/>
                  </a:lnTo>
                  <a:lnTo>
                    <a:pt x="1781" y="1148"/>
                  </a:lnTo>
                  <a:lnTo>
                    <a:pt x="1834" y="1028"/>
                  </a:lnTo>
                  <a:lnTo>
                    <a:pt x="1888" y="907"/>
                  </a:lnTo>
                  <a:lnTo>
                    <a:pt x="1941" y="801"/>
                  </a:lnTo>
                  <a:lnTo>
                    <a:pt x="2001" y="702"/>
                  </a:lnTo>
                  <a:lnTo>
                    <a:pt x="2055" y="616"/>
                  </a:lnTo>
                  <a:lnTo>
                    <a:pt x="2109" y="531"/>
                  </a:lnTo>
                  <a:lnTo>
                    <a:pt x="2162" y="461"/>
                  </a:lnTo>
                  <a:lnTo>
                    <a:pt x="2216" y="397"/>
                  </a:lnTo>
                  <a:lnTo>
                    <a:pt x="2269" y="340"/>
                  </a:lnTo>
                  <a:lnTo>
                    <a:pt x="2323" y="283"/>
                  </a:lnTo>
                  <a:lnTo>
                    <a:pt x="2376" y="241"/>
                  </a:lnTo>
                  <a:lnTo>
                    <a:pt x="2430" y="205"/>
                  </a:lnTo>
                  <a:lnTo>
                    <a:pt x="2483" y="170"/>
                  </a:lnTo>
                  <a:lnTo>
                    <a:pt x="2537" y="142"/>
                  </a:lnTo>
                  <a:lnTo>
                    <a:pt x="2590" y="120"/>
                  </a:lnTo>
                  <a:lnTo>
                    <a:pt x="2644" y="99"/>
                  </a:lnTo>
                  <a:lnTo>
                    <a:pt x="2704" y="78"/>
                  </a:lnTo>
                  <a:lnTo>
                    <a:pt x="2758" y="64"/>
                  </a:lnTo>
                  <a:lnTo>
                    <a:pt x="2811" y="50"/>
                  </a:lnTo>
                  <a:lnTo>
                    <a:pt x="2865" y="42"/>
                  </a:lnTo>
                  <a:lnTo>
                    <a:pt x="2918" y="28"/>
                  </a:lnTo>
                  <a:lnTo>
                    <a:pt x="2972" y="21"/>
                  </a:lnTo>
                  <a:lnTo>
                    <a:pt x="3025" y="14"/>
                  </a:lnTo>
                  <a:lnTo>
                    <a:pt x="3079" y="7"/>
                  </a:lnTo>
                  <a:lnTo>
                    <a:pt x="3132" y="7"/>
                  </a:lnTo>
                  <a:lnTo>
                    <a:pt x="3186" y="0"/>
                  </a:lnTo>
                  <a:lnTo>
                    <a:pt x="3240" y="0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5" name="Line 4"/>
            <p:cNvSpPr>
              <a:spLocks noChangeShapeType="1"/>
            </p:cNvSpPr>
            <p:nvPr/>
          </p:nvSpPr>
          <p:spPr bwMode="auto">
            <a:xfrm>
              <a:off x="1342" y="3675"/>
              <a:ext cx="3240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6" name="Line 5"/>
            <p:cNvSpPr>
              <a:spLocks noChangeShapeType="1"/>
            </p:cNvSpPr>
            <p:nvPr/>
          </p:nvSpPr>
          <p:spPr bwMode="auto">
            <a:xfrm>
              <a:off x="134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7" name="Line 6"/>
            <p:cNvSpPr>
              <a:spLocks noChangeShapeType="1"/>
            </p:cNvSpPr>
            <p:nvPr/>
          </p:nvSpPr>
          <p:spPr bwMode="auto">
            <a:xfrm>
              <a:off x="1878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8" name="Line 7"/>
            <p:cNvSpPr>
              <a:spLocks noChangeShapeType="1"/>
            </p:cNvSpPr>
            <p:nvPr/>
          </p:nvSpPr>
          <p:spPr bwMode="auto">
            <a:xfrm>
              <a:off x="2420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9" name="Line 8"/>
            <p:cNvSpPr>
              <a:spLocks noChangeShapeType="1"/>
            </p:cNvSpPr>
            <p:nvPr/>
          </p:nvSpPr>
          <p:spPr bwMode="auto">
            <a:xfrm>
              <a:off x="296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0" name="Line 9"/>
            <p:cNvSpPr>
              <a:spLocks noChangeShapeType="1"/>
            </p:cNvSpPr>
            <p:nvPr/>
          </p:nvSpPr>
          <p:spPr bwMode="auto">
            <a:xfrm>
              <a:off x="3504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1" name="Line 10"/>
            <p:cNvSpPr>
              <a:spLocks noChangeShapeType="1"/>
            </p:cNvSpPr>
            <p:nvPr/>
          </p:nvSpPr>
          <p:spPr bwMode="auto">
            <a:xfrm>
              <a:off x="4046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2" name="Line 11"/>
            <p:cNvSpPr>
              <a:spLocks noChangeShapeType="1"/>
            </p:cNvSpPr>
            <p:nvPr/>
          </p:nvSpPr>
          <p:spPr bwMode="auto">
            <a:xfrm>
              <a:off x="458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3" name="Line 19"/>
            <p:cNvSpPr>
              <a:spLocks noChangeShapeType="1"/>
            </p:cNvSpPr>
            <p:nvPr/>
          </p:nvSpPr>
          <p:spPr bwMode="auto">
            <a:xfrm flipV="1">
              <a:off x="1209" y="458"/>
              <a:ext cx="1" cy="311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4" name="Line 20"/>
            <p:cNvSpPr>
              <a:spLocks noChangeShapeType="1"/>
            </p:cNvSpPr>
            <p:nvPr/>
          </p:nvSpPr>
          <p:spPr bwMode="auto">
            <a:xfrm flipH="1">
              <a:off x="1148" y="3569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5" name="Line 21"/>
            <p:cNvSpPr>
              <a:spLocks noChangeShapeType="1"/>
            </p:cNvSpPr>
            <p:nvPr/>
          </p:nvSpPr>
          <p:spPr bwMode="auto">
            <a:xfrm flipH="1">
              <a:off x="1148" y="294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6" name="Line 22"/>
            <p:cNvSpPr>
              <a:spLocks noChangeShapeType="1"/>
            </p:cNvSpPr>
            <p:nvPr/>
          </p:nvSpPr>
          <p:spPr bwMode="auto">
            <a:xfrm flipH="1">
              <a:off x="1148" y="232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7" name="Line 23"/>
            <p:cNvSpPr>
              <a:spLocks noChangeShapeType="1"/>
            </p:cNvSpPr>
            <p:nvPr/>
          </p:nvSpPr>
          <p:spPr bwMode="auto">
            <a:xfrm flipH="1">
              <a:off x="1148" y="170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8" name="Line 24"/>
            <p:cNvSpPr>
              <a:spLocks noChangeShapeType="1"/>
            </p:cNvSpPr>
            <p:nvPr/>
          </p:nvSpPr>
          <p:spPr bwMode="auto">
            <a:xfrm flipH="1">
              <a:off x="1148" y="108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9" name="Line 25"/>
            <p:cNvSpPr>
              <a:spLocks noChangeShapeType="1"/>
            </p:cNvSpPr>
            <p:nvPr/>
          </p:nvSpPr>
          <p:spPr bwMode="auto">
            <a:xfrm flipH="1">
              <a:off x="1148" y="458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0" name="Rectangle 32"/>
            <p:cNvSpPr>
              <a:spLocks noChangeArrowheads="1"/>
            </p:cNvSpPr>
            <p:nvPr/>
          </p:nvSpPr>
          <p:spPr bwMode="auto">
            <a:xfrm>
              <a:off x="1209" y="351"/>
              <a:ext cx="3506" cy="3324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21" name="Group 2"/>
          <p:cNvGrpSpPr>
            <a:grpSpLocks/>
          </p:cNvGrpSpPr>
          <p:nvPr/>
        </p:nvGrpSpPr>
        <p:grpSpPr bwMode="auto">
          <a:xfrm>
            <a:off x="8453235" y="2834531"/>
            <a:ext cx="508940" cy="483400"/>
            <a:chOff x="1148" y="351"/>
            <a:chExt cx="3567" cy="3388"/>
          </a:xfrm>
        </p:grpSpPr>
        <p:sp>
          <p:nvSpPr>
            <p:cNvPr id="122" name="Freeform 3"/>
            <p:cNvSpPr>
              <a:spLocks/>
            </p:cNvSpPr>
            <p:nvPr/>
          </p:nvSpPr>
          <p:spPr bwMode="auto">
            <a:xfrm>
              <a:off x="1342" y="479"/>
              <a:ext cx="3240" cy="3069"/>
            </a:xfrm>
            <a:custGeom>
              <a:avLst/>
              <a:gdLst>
                <a:gd name="T0" fmla="*/ 0 w 3240"/>
                <a:gd name="T1" fmla="*/ 3069 h 3069"/>
                <a:gd name="T2" fmla="*/ 54 w 3240"/>
                <a:gd name="T3" fmla="*/ 3069 h 3069"/>
                <a:gd name="T4" fmla="*/ 107 w 3240"/>
                <a:gd name="T5" fmla="*/ 3061 h 3069"/>
                <a:gd name="T6" fmla="*/ 161 w 3240"/>
                <a:gd name="T7" fmla="*/ 3061 h 3069"/>
                <a:gd name="T8" fmla="*/ 215 w 3240"/>
                <a:gd name="T9" fmla="*/ 3054 h 3069"/>
                <a:gd name="T10" fmla="*/ 268 w 3240"/>
                <a:gd name="T11" fmla="*/ 3047 h 3069"/>
                <a:gd name="T12" fmla="*/ 322 w 3240"/>
                <a:gd name="T13" fmla="*/ 3040 h 3069"/>
                <a:gd name="T14" fmla="*/ 375 w 3240"/>
                <a:gd name="T15" fmla="*/ 3026 h 3069"/>
                <a:gd name="T16" fmla="*/ 429 w 3240"/>
                <a:gd name="T17" fmla="*/ 3019 h 3069"/>
                <a:gd name="T18" fmla="*/ 482 w 3240"/>
                <a:gd name="T19" fmla="*/ 3005 h 3069"/>
                <a:gd name="T20" fmla="*/ 536 w 3240"/>
                <a:gd name="T21" fmla="*/ 2991 h 3069"/>
                <a:gd name="T22" fmla="*/ 596 w 3240"/>
                <a:gd name="T23" fmla="*/ 2969 h 3069"/>
                <a:gd name="T24" fmla="*/ 650 w 3240"/>
                <a:gd name="T25" fmla="*/ 2948 h 3069"/>
                <a:gd name="T26" fmla="*/ 703 w 3240"/>
                <a:gd name="T27" fmla="*/ 2927 h 3069"/>
                <a:gd name="T28" fmla="*/ 757 w 3240"/>
                <a:gd name="T29" fmla="*/ 2898 h 3069"/>
                <a:gd name="T30" fmla="*/ 810 w 3240"/>
                <a:gd name="T31" fmla="*/ 2863 h 3069"/>
                <a:gd name="T32" fmla="*/ 864 w 3240"/>
                <a:gd name="T33" fmla="*/ 2828 h 3069"/>
                <a:gd name="T34" fmla="*/ 917 w 3240"/>
                <a:gd name="T35" fmla="*/ 2785 h 3069"/>
                <a:gd name="T36" fmla="*/ 971 w 3240"/>
                <a:gd name="T37" fmla="*/ 2728 h 3069"/>
                <a:gd name="T38" fmla="*/ 1024 w 3240"/>
                <a:gd name="T39" fmla="*/ 2672 h 3069"/>
                <a:gd name="T40" fmla="*/ 1078 w 3240"/>
                <a:gd name="T41" fmla="*/ 2608 h 3069"/>
                <a:gd name="T42" fmla="*/ 1131 w 3240"/>
                <a:gd name="T43" fmla="*/ 2537 h 3069"/>
                <a:gd name="T44" fmla="*/ 1185 w 3240"/>
                <a:gd name="T45" fmla="*/ 2452 h 3069"/>
                <a:gd name="T46" fmla="*/ 1238 w 3240"/>
                <a:gd name="T47" fmla="*/ 2367 h 3069"/>
                <a:gd name="T48" fmla="*/ 1299 w 3240"/>
                <a:gd name="T49" fmla="*/ 2268 h 3069"/>
                <a:gd name="T50" fmla="*/ 1352 w 3240"/>
                <a:gd name="T51" fmla="*/ 2161 h 3069"/>
                <a:gd name="T52" fmla="*/ 1406 w 3240"/>
                <a:gd name="T53" fmla="*/ 2041 h 3069"/>
                <a:gd name="T54" fmla="*/ 1459 w 3240"/>
                <a:gd name="T55" fmla="*/ 1920 h 3069"/>
                <a:gd name="T56" fmla="*/ 1513 w 3240"/>
                <a:gd name="T57" fmla="*/ 1793 h 3069"/>
                <a:gd name="T58" fmla="*/ 1566 w 3240"/>
                <a:gd name="T59" fmla="*/ 1665 h 3069"/>
                <a:gd name="T60" fmla="*/ 1620 w 3240"/>
                <a:gd name="T61" fmla="*/ 1531 h 3069"/>
                <a:gd name="T62" fmla="*/ 1674 w 3240"/>
                <a:gd name="T63" fmla="*/ 1403 h 3069"/>
                <a:gd name="T64" fmla="*/ 1727 w 3240"/>
                <a:gd name="T65" fmla="*/ 1276 h 3069"/>
                <a:gd name="T66" fmla="*/ 1781 w 3240"/>
                <a:gd name="T67" fmla="*/ 1148 h 3069"/>
                <a:gd name="T68" fmla="*/ 1834 w 3240"/>
                <a:gd name="T69" fmla="*/ 1028 h 3069"/>
                <a:gd name="T70" fmla="*/ 1888 w 3240"/>
                <a:gd name="T71" fmla="*/ 907 h 3069"/>
                <a:gd name="T72" fmla="*/ 1941 w 3240"/>
                <a:gd name="T73" fmla="*/ 801 h 3069"/>
                <a:gd name="T74" fmla="*/ 2001 w 3240"/>
                <a:gd name="T75" fmla="*/ 702 h 3069"/>
                <a:gd name="T76" fmla="*/ 2055 w 3240"/>
                <a:gd name="T77" fmla="*/ 616 h 3069"/>
                <a:gd name="T78" fmla="*/ 2109 w 3240"/>
                <a:gd name="T79" fmla="*/ 531 h 3069"/>
                <a:gd name="T80" fmla="*/ 2162 w 3240"/>
                <a:gd name="T81" fmla="*/ 461 h 3069"/>
                <a:gd name="T82" fmla="*/ 2216 w 3240"/>
                <a:gd name="T83" fmla="*/ 397 h 3069"/>
                <a:gd name="T84" fmla="*/ 2269 w 3240"/>
                <a:gd name="T85" fmla="*/ 340 h 3069"/>
                <a:gd name="T86" fmla="*/ 2323 w 3240"/>
                <a:gd name="T87" fmla="*/ 283 h 3069"/>
                <a:gd name="T88" fmla="*/ 2376 w 3240"/>
                <a:gd name="T89" fmla="*/ 241 h 3069"/>
                <a:gd name="T90" fmla="*/ 2430 w 3240"/>
                <a:gd name="T91" fmla="*/ 205 h 3069"/>
                <a:gd name="T92" fmla="*/ 2483 w 3240"/>
                <a:gd name="T93" fmla="*/ 170 h 3069"/>
                <a:gd name="T94" fmla="*/ 2537 w 3240"/>
                <a:gd name="T95" fmla="*/ 142 h 3069"/>
                <a:gd name="T96" fmla="*/ 2590 w 3240"/>
                <a:gd name="T97" fmla="*/ 120 h 3069"/>
                <a:gd name="T98" fmla="*/ 2644 w 3240"/>
                <a:gd name="T99" fmla="*/ 99 h 3069"/>
                <a:gd name="T100" fmla="*/ 2704 w 3240"/>
                <a:gd name="T101" fmla="*/ 78 h 3069"/>
                <a:gd name="T102" fmla="*/ 2758 w 3240"/>
                <a:gd name="T103" fmla="*/ 64 h 3069"/>
                <a:gd name="T104" fmla="*/ 2811 w 3240"/>
                <a:gd name="T105" fmla="*/ 50 h 3069"/>
                <a:gd name="T106" fmla="*/ 2865 w 3240"/>
                <a:gd name="T107" fmla="*/ 42 h 3069"/>
                <a:gd name="T108" fmla="*/ 2918 w 3240"/>
                <a:gd name="T109" fmla="*/ 28 h 3069"/>
                <a:gd name="T110" fmla="*/ 2972 w 3240"/>
                <a:gd name="T111" fmla="*/ 21 h 3069"/>
                <a:gd name="T112" fmla="*/ 3025 w 3240"/>
                <a:gd name="T113" fmla="*/ 14 h 3069"/>
                <a:gd name="T114" fmla="*/ 3079 w 3240"/>
                <a:gd name="T115" fmla="*/ 7 h 3069"/>
                <a:gd name="T116" fmla="*/ 3132 w 3240"/>
                <a:gd name="T117" fmla="*/ 7 h 3069"/>
                <a:gd name="T118" fmla="*/ 3186 w 3240"/>
                <a:gd name="T119" fmla="*/ 0 h 3069"/>
                <a:gd name="T120" fmla="*/ 3240 w 3240"/>
                <a:gd name="T121" fmla="*/ 0 h 306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3240"/>
                <a:gd name="T184" fmla="*/ 0 h 3069"/>
                <a:gd name="T185" fmla="*/ 3240 w 3240"/>
                <a:gd name="T186" fmla="*/ 3069 h 306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3240" h="3069">
                  <a:moveTo>
                    <a:pt x="0" y="3069"/>
                  </a:moveTo>
                  <a:lnTo>
                    <a:pt x="54" y="3069"/>
                  </a:lnTo>
                  <a:lnTo>
                    <a:pt x="107" y="3061"/>
                  </a:lnTo>
                  <a:lnTo>
                    <a:pt x="161" y="3061"/>
                  </a:lnTo>
                  <a:lnTo>
                    <a:pt x="215" y="3054"/>
                  </a:lnTo>
                  <a:lnTo>
                    <a:pt x="268" y="3047"/>
                  </a:lnTo>
                  <a:lnTo>
                    <a:pt x="322" y="3040"/>
                  </a:lnTo>
                  <a:lnTo>
                    <a:pt x="375" y="3026"/>
                  </a:lnTo>
                  <a:lnTo>
                    <a:pt x="429" y="3019"/>
                  </a:lnTo>
                  <a:lnTo>
                    <a:pt x="482" y="3005"/>
                  </a:lnTo>
                  <a:lnTo>
                    <a:pt x="536" y="2991"/>
                  </a:lnTo>
                  <a:lnTo>
                    <a:pt x="596" y="2969"/>
                  </a:lnTo>
                  <a:lnTo>
                    <a:pt x="650" y="2948"/>
                  </a:lnTo>
                  <a:lnTo>
                    <a:pt x="703" y="2927"/>
                  </a:lnTo>
                  <a:lnTo>
                    <a:pt x="757" y="2898"/>
                  </a:lnTo>
                  <a:lnTo>
                    <a:pt x="810" y="2863"/>
                  </a:lnTo>
                  <a:lnTo>
                    <a:pt x="864" y="2828"/>
                  </a:lnTo>
                  <a:lnTo>
                    <a:pt x="917" y="2785"/>
                  </a:lnTo>
                  <a:lnTo>
                    <a:pt x="971" y="2728"/>
                  </a:lnTo>
                  <a:lnTo>
                    <a:pt x="1024" y="2672"/>
                  </a:lnTo>
                  <a:lnTo>
                    <a:pt x="1078" y="2608"/>
                  </a:lnTo>
                  <a:lnTo>
                    <a:pt x="1131" y="2537"/>
                  </a:lnTo>
                  <a:lnTo>
                    <a:pt x="1185" y="2452"/>
                  </a:lnTo>
                  <a:lnTo>
                    <a:pt x="1238" y="2367"/>
                  </a:lnTo>
                  <a:lnTo>
                    <a:pt x="1299" y="2268"/>
                  </a:lnTo>
                  <a:lnTo>
                    <a:pt x="1352" y="2161"/>
                  </a:lnTo>
                  <a:lnTo>
                    <a:pt x="1406" y="2041"/>
                  </a:lnTo>
                  <a:lnTo>
                    <a:pt x="1459" y="1920"/>
                  </a:lnTo>
                  <a:lnTo>
                    <a:pt x="1513" y="1793"/>
                  </a:lnTo>
                  <a:lnTo>
                    <a:pt x="1566" y="1665"/>
                  </a:lnTo>
                  <a:lnTo>
                    <a:pt x="1620" y="1531"/>
                  </a:lnTo>
                  <a:lnTo>
                    <a:pt x="1674" y="1403"/>
                  </a:lnTo>
                  <a:lnTo>
                    <a:pt x="1727" y="1276"/>
                  </a:lnTo>
                  <a:lnTo>
                    <a:pt x="1781" y="1148"/>
                  </a:lnTo>
                  <a:lnTo>
                    <a:pt x="1834" y="1028"/>
                  </a:lnTo>
                  <a:lnTo>
                    <a:pt x="1888" y="907"/>
                  </a:lnTo>
                  <a:lnTo>
                    <a:pt x="1941" y="801"/>
                  </a:lnTo>
                  <a:lnTo>
                    <a:pt x="2001" y="702"/>
                  </a:lnTo>
                  <a:lnTo>
                    <a:pt x="2055" y="616"/>
                  </a:lnTo>
                  <a:lnTo>
                    <a:pt x="2109" y="531"/>
                  </a:lnTo>
                  <a:lnTo>
                    <a:pt x="2162" y="461"/>
                  </a:lnTo>
                  <a:lnTo>
                    <a:pt x="2216" y="397"/>
                  </a:lnTo>
                  <a:lnTo>
                    <a:pt x="2269" y="340"/>
                  </a:lnTo>
                  <a:lnTo>
                    <a:pt x="2323" y="283"/>
                  </a:lnTo>
                  <a:lnTo>
                    <a:pt x="2376" y="241"/>
                  </a:lnTo>
                  <a:lnTo>
                    <a:pt x="2430" y="205"/>
                  </a:lnTo>
                  <a:lnTo>
                    <a:pt x="2483" y="170"/>
                  </a:lnTo>
                  <a:lnTo>
                    <a:pt x="2537" y="142"/>
                  </a:lnTo>
                  <a:lnTo>
                    <a:pt x="2590" y="120"/>
                  </a:lnTo>
                  <a:lnTo>
                    <a:pt x="2644" y="99"/>
                  </a:lnTo>
                  <a:lnTo>
                    <a:pt x="2704" y="78"/>
                  </a:lnTo>
                  <a:lnTo>
                    <a:pt x="2758" y="64"/>
                  </a:lnTo>
                  <a:lnTo>
                    <a:pt x="2811" y="50"/>
                  </a:lnTo>
                  <a:lnTo>
                    <a:pt x="2865" y="42"/>
                  </a:lnTo>
                  <a:lnTo>
                    <a:pt x="2918" y="28"/>
                  </a:lnTo>
                  <a:lnTo>
                    <a:pt x="2972" y="21"/>
                  </a:lnTo>
                  <a:lnTo>
                    <a:pt x="3025" y="14"/>
                  </a:lnTo>
                  <a:lnTo>
                    <a:pt x="3079" y="7"/>
                  </a:lnTo>
                  <a:lnTo>
                    <a:pt x="3132" y="7"/>
                  </a:lnTo>
                  <a:lnTo>
                    <a:pt x="3186" y="0"/>
                  </a:lnTo>
                  <a:lnTo>
                    <a:pt x="3240" y="0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3" name="Line 4"/>
            <p:cNvSpPr>
              <a:spLocks noChangeShapeType="1"/>
            </p:cNvSpPr>
            <p:nvPr/>
          </p:nvSpPr>
          <p:spPr bwMode="auto">
            <a:xfrm>
              <a:off x="1342" y="3675"/>
              <a:ext cx="3240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4" name="Line 5"/>
            <p:cNvSpPr>
              <a:spLocks noChangeShapeType="1"/>
            </p:cNvSpPr>
            <p:nvPr/>
          </p:nvSpPr>
          <p:spPr bwMode="auto">
            <a:xfrm>
              <a:off x="134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5" name="Line 6"/>
            <p:cNvSpPr>
              <a:spLocks noChangeShapeType="1"/>
            </p:cNvSpPr>
            <p:nvPr/>
          </p:nvSpPr>
          <p:spPr bwMode="auto">
            <a:xfrm>
              <a:off x="1878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6" name="Line 7"/>
            <p:cNvSpPr>
              <a:spLocks noChangeShapeType="1"/>
            </p:cNvSpPr>
            <p:nvPr/>
          </p:nvSpPr>
          <p:spPr bwMode="auto">
            <a:xfrm>
              <a:off x="2420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7" name="Line 8"/>
            <p:cNvSpPr>
              <a:spLocks noChangeShapeType="1"/>
            </p:cNvSpPr>
            <p:nvPr/>
          </p:nvSpPr>
          <p:spPr bwMode="auto">
            <a:xfrm>
              <a:off x="296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8" name="Line 9"/>
            <p:cNvSpPr>
              <a:spLocks noChangeShapeType="1"/>
            </p:cNvSpPr>
            <p:nvPr/>
          </p:nvSpPr>
          <p:spPr bwMode="auto">
            <a:xfrm>
              <a:off x="3504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9" name="Line 10"/>
            <p:cNvSpPr>
              <a:spLocks noChangeShapeType="1"/>
            </p:cNvSpPr>
            <p:nvPr/>
          </p:nvSpPr>
          <p:spPr bwMode="auto">
            <a:xfrm>
              <a:off x="4046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0" name="Line 11"/>
            <p:cNvSpPr>
              <a:spLocks noChangeShapeType="1"/>
            </p:cNvSpPr>
            <p:nvPr/>
          </p:nvSpPr>
          <p:spPr bwMode="auto">
            <a:xfrm>
              <a:off x="458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1" name="Line 19"/>
            <p:cNvSpPr>
              <a:spLocks noChangeShapeType="1"/>
            </p:cNvSpPr>
            <p:nvPr/>
          </p:nvSpPr>
          <p:spPr bwMode="auto">
            <a:xfrm flipV="1">
              <a:off x="1209" y="458"/>
              <a:ext cx="1" cy="311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2" name="Line 20"/>
            <p:cNvSpPr>
              <a:spLocks noChangeShapeType="1"/>
            </p:cNvSpPr>
            <p:nvPr/>
          </p:nvSpPr>
          <p:spPr bwMode="auto">
            <a:xfrm flipH="1">
              <a:off x="1148" y="3569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3" name="Line 21"/>
            <p:cNvSpPr>
              <a:spLocks noChangeShapeType="1"/>
            </p:cNvSpPr>
            <p:nvPr/>
          </p:nvSpPr>
          <p:spPr bwMode="auto">
            <a:xfrm flipH="1">
              <a:off x="1148" y="294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4" name="Line 22"/>
            <p:cNvSpPr>
              <a:spLocks noChangeShapeType="1"/>
            </p:cNvSpPr>
            <p:nvPr/>
          </p:nvSpPr>
          <p:spPr bwMode="auto">
            <a:xfrm flipH="1">
              <a:off x="1148" y="232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5" name="Line 23"/>
            <p:cNvSpPr>
              <a:spLocks noChangeShapeType="1"/>
            </p:cNvSpPr>
            <p:nvPr/>
          </p:nvSpPr>
          <p:spPr bwMode="auto">
            <a:xfrm flipH="1">
              <a:off x="1148" y="170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6" name="Line 24"/>
            <p:cNvSpPr>
              <a:spLocks noChangeShapeType="1"/>
            </p:cNvSpPr>
            <p:nvPr/>
          </p:nvSpPr>
          <p:spPr bwMode="auto">
            <a:xfrm flipH="1">
              <a:off x="1148" y="108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7" name="Line 25"/>
            <p:cNvSpPr>
              <a:spLocks noChangeShapeType="1"/>
            </p:cNvSpPr>
            <p:nvPr/>
          </p:nvSpPr>
          <p:spPr bwMode="auto">
            <a:xfrm flipH="1">
              <a:off x="1148" y="458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8" name="Rectangle 32"/>
            <p:cNvSpPr>
              <a:spLocks noChangeArrowheads="1"/>
            </p:cNvSpPr>
            <p:nvPr/>
          </p:nvSpPr>
          <p:spPr bwMode="auto">
            <a:xfrm>
              <a:off x="1209" y="351"/>
              <a:ext cx="3506" cy="3324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39" name="Group 2"/>
          <p:cNvGrpSpPr>
            <a:grpSpLocks/>
          </p:cNvGrpSpPr>
          <p:nvPr/>
        </p:nvGrpSpPr>
        <p:grpSpPr bwMode="auto">
          <a:xfrm>
            <a:off x="7109639" y="2834531"/>
            <a:ext cx="508940" cy="483400"/>
            <a:chOff x="1148" y="351"/>
            <a:chExt cx="3567" cy="3388"/>
          </a:xfrm>
        </p:grpSpPr>
        <p:sp>
          <p:nvSpPr>
            <p:cNvPr id="140" name="Freeform 3"/>
            <p:cNvSpPr>
              <a:spLocks/>
            </p:cNvSpPr>
            <p:nvPr/>
          </p:nvSpPr>
          <p:spPr bwMode="auto">
            <a:xfrm>
              <a:off x="1342" y="479"/>
              <a:ext cx="3240" cy="3069"/>
            </a:xfrm>
            <a:custGeom>
              <a:avLst/>
              <a:gdLst>
                <a:gd name="T0" fmla="*/ 0 w 3240"/>
                <a:gd name="T1" fmla="*/ 3069 h 3069"/>
                <a:gd name="T2" fmla="*/ 54 w 3240"/>
                <a:gd name="T3" fmla="*/ 3069 h 3069"/>
                <a:gd name="T4" fmla="*/ 107 w 3240"/>
                <a:gd name="T5" fmla="*/ 3061 h 3069"/>
                <a:gd name="T6" fmla="*/ 161 w 3240"/>
                <a:gd name="T7" fmla="*/ 3061 h 3069"/>
                <a:gd name="T8" fmla="*/ 215 w 3240"/>
                <a:gd name="T9" fmla="*/ 3054 h 3069"/>
                <a:gd name="T10" fmla="*/ 268 w 3240"/>
                <a:gd name="T11" fmla="*/ 3047 h 3069"/>
                <a:gd name="T12" fmla="*/ 322 w 3240"/>
                <a:gd name="T13" fmla="*/ 3040 h 3069"/>
                <a:gd name="T14" fmla="*/ 375 w 3240"/>
                <a:gd name="T15" fmla="*/ 3026 h 3069"/>
                <a:gd name="T16" fmla="*/ 429 w 3240"/>
                <a:gd name="T17" fmla="*/ 3019 h 3069"/>
                <a:gd name="T18" fmla="*/ 482 w 3240"/>
                <a:gd name="T19" fmla="*/ 3005 h 3069"/>
                <a:gd name="T20" fmla="*/ 536 w 3240"/>
                <a:gd name="T21" fmla="*/ 2991 h 3069"/>
                <a:gd name="T22" fmla="*/ 596 w 3240"/>
                <a:gd name="T23" fmla="*/ 2969 h 3069"/>
                <a:gd name="T24" fmla="*/ 650 w 3240"/>
                <a:gd name="T25" fmla="*/ 2948 h 3069"/>
                <a:gd name="T26" fmla="*/ 703 w 3240"/>
                <a:gd name="T27" fmla="*/ 2927 h 3069"/>
                <a:gd name="T28" fmla="*/ 757 w 3240"/>
                <a:gd name="T29" fmla="*/ 2898 h 3069"/>
                <a:gd name="T30" fmla="*/ 810 w 3240"/>
                <a:gd name="T31" fmla="*/ 2863 h 3069"/>
                <a:gd name="T32" fmla="*/ 864 w 3240"/>
                <a:gd name="T33" fmla="*/ 2828 h 3069"/>
                <a:gd name="T34" fmla="*/ 917 w 3240"/>
                <a:gd name="T35" fmla="*/ 2785 h 3069"/>
                <a:gd name="T36" fmla="*/ 971 w 3240"/>
                <a:gd name="T37" fmla="*/ 2728 h 3069"/>
                <a:gd name="T38" fmla="*/ 1024 w 3240"/>
                <a:gd name="T39" fmla="*/ 2672 h 3069"/>
                <a:gd name="T40" fmla="*/ 1078 w 3240"/>
                <a:gd name="T41" fmla="*/ 2608 h 3069"/>
                <a:gd name="T42" fmla="*/ 1131 w 3240"/>
                <a:gd name="T43" fmla="*/ 2537 h 3069"/>
                <a:gd name="T44" fmla="*/ 1185 w 3240"/>
                <a:gd name="T45" fmla="*/ 2452 h 3069"/>
                <a:gd name="T46" fmla="*/ 1238 w 3240"/>
                <a:gd name="T47" fmla="*/ 2367 h 3069"/>
                <a:gd name="T48" fmla="*/ 1299 w 3240"/>
                <a:gd name="T49" fmla="*/ 2268 h 3069"/>
                <a:gd name="T50" fmla="*/ 1352 w 3240"/>
                <a:gd name="T51" fmla="*/ 2161 h 3069"/>
                <a:gd name="T52" fmla="*/ 1406 w 3240"/>
                <a:gd name="T53" fmla="*/ 2041 h 3069"/>
                <a:gd name="T54" fmla="*/ 1459 w 3240"/>
                <a:gd name="T55" fmla="*/ 1920 h 3069"/>
                <a:gd name="T56" fmla="*/ 1513 w 3240"/>
                <a:gd name="T57" fmla="*/ 1793 h 3069"/>
                <a:gd name="T58" fmla="*/ 1566 w 3240"/>
                <a:gd name="T59" fmla="*/ 1665 h 3069"/>
                <a:gd name="T60" fmla="*/ 1620 w 3240"/>
                <a:gd name="T61" fmla="*/ 1531 h 3069"/>
                <a:gd name="T62" fmla="*/ 1674 w 3240"/>
                <a:gd name="T63" fmla="*/ 1403 h 3069"/>
                <a:gd name="T64" fmla="*/ 1727 w 3240"/>
                <a:gd name="T65" fmla="*/ 1276 h 3069"/>
                <a:gd name="T66" fmla="*/ 1781 w 3240"/>
                <a:gd name="T67" fmla="*/ 1148 h 3069"/>
                <a:gd name="T68" fmla="*/ 1834 w 3240"/>
                <a:gd name="T69" fmla="*/ 1028 h 3069"/>
                <a:gd name="T70" fmla="*/ 1888 w 3240"/>
                <a:gd name="T71" fmla="*/ 907 h 3069"/>
                <a:gd name="T72" fmla="*/ 1941 w 3240"/>
                <a:gd name="T73" fmla="*/ 801 h 3069"/>
                <a:gd name="T74" fmla="*/ 2001 w 3240"/>
                <a:gd name="T75" fmla="*/ 702 h 3069"/>
                <a:gd name="T76" fmla="*/ 2055 w 3240"/>
                <a:gd name="T77" fmla="*/ 616 h 3069"/>
                <a:gd name="T78" fmla="*/ 2109 w 3240"/>
                <a:gd name="T79" fmla="*/ 531 h 3069"/>
                <a:gd name="T80" fmla="*/ 2162 w 3240"/>
                <a:gd name="T81" fmla="*/ 461 h 3069"/>
                <a:gd name="T82" fmla="*/ 2216 w 3240"/>
                <a:gd name="T83" fmla="*/ 397 h 3069"/>
                <a:gd name="T84" fmla="*/ 2269 w 3240"/>
                <a:gd name="T85" fmla="*/ 340 h 3069"/>
                <a:gd name="T86" fmla="*/ 2323 w 3240"/>
                <a:gd name="T87" fmla="*/ 283 h 3069"/>
                <a:gd name="T88" fmla="*/ 2376 w 3240"/>
                <a:gd name="T89" fmla="*/ 241 h 3069"/>
                <a:gd name="T90" fmla="*/ 2430 w 3240"/>
                <a:gd name="T91" fmla="*/ 205 h 3069"/>
                <a:gd name="T92" fmla="*/ 2483 w 3240"/>
                <a:gd name="T93" fmla="*/ 170 h 3069"/>
                <a:gd name="T94" fmla="*/ 2537 w 3240"/>
                <a:gd name="T95" fmla="*/ 142 h 3069"/>
                <a:gd name="T96" fmla="*/ 2590 w 3240"/>
                <a:gd name="T97" fmla="*/ 120 h 3069"/>
                <a:gd name="T98" fmla="*/ 2644 w 3240"/>
                <a:gd name="T99" fmla="*/ 99 h 3069"/>
                <a:gd name="T100" fmla="*/ 2704 w 3240"/>
                <a:gd name="T101" fmla="*/ 78 h 3069"/>
                <a:gd name="T102" fmla="*/ 2758 w 3240"/>
                <a:gd name="T103" fmla="*/ 64 h 3069"/>
                <a:gd name="T104" fmla="*/ 2811 w 3240"/>
                <a:gd name="T105" fmla="*/ 50 h 3069"/>
                <a:gd name="T106" fmla="*/ 2865 w 3240"/>
                <a:gd name="T107" fmla="*/ 42 h 3069"/>
                <a:gd name="T108" fmla="*/ 2918 w 3240"/>
                <a:gd name="T109" fmla="*/ 28 h 3069"/>
                <a:gd name="T110" fmla="*/ 2972 w 3240"/>
                <a:gd name="T111" fmla="*/ 21 h 3069"/>
                <a:gd name="T112" fmla="*/ 3025 w 3240"/>
                <a:gd name="T113" fmla="*/ 14 h 3069"/>
                <a:gd name="T114" fmla="*/ 3079 w 3240"/>
                <a:gd name="T115" fmla="*/ 7 h 3069"/>
                <a:gd name="T116" fmla="*/ 3132 w 3240"/>
                <a:gd name="T117" fmla="*/ 7 h 3069"/>
                <a:gd name="T118" fmla="*/ 3186 w 3240"/>
                <a:gd name="T119" fmla="*/ 0 h 3069"/>
                <a:gd name="T120" fmla="*/ 3240 w 3240"/>
                <a:gd name="T121" fmla="*/ 0 h 306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3240"/>
                <a:gd name="T184" fmla="*/ 0 h 3069"/>
                <a:gd name="T185" fmla="*/ 3240 w 3240"/>
                <a:gd name="T186" fmla="*/ 3069 h 306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3240" h="3069">
                  <a:moveTo>
                    <a:pt x="0" y="3069"/>
                  </a:moveTo>
                  <a:lnTo>
                    <a:pt x="54" y="3069"/>
                  </a:lnTo>
                  <a:lnTo>
                    <a:pt x="107" y="3061"/>
                  </a:lnTo>
                  <a:lnTo>
                    <a:pt x="161" y="3061"/>
                  </a:lnTo>
                  <a:lnTo>
                    <a:pt x="215" y="3054"/>
                  </a:lnTo>
                  <a:lnTo>
                    <a:pt x="268" y="3047"/>
                  </a:lnTo>
                  <a:lnTo>
                    <a:pt x="322" y="3040"/>
                  </a:lnTo>
                  <a:lnTo>
                    <a:pt x="375" y="3026"/>
                  </a:lnTo>
                  <a:lnTo>
                    <a:pt x="429" y="3019"/>
                  </a:lnTo>
                  <a:lnTo>
                    <a:pt x="482" y="3005"/>
                  </a:lnTo>
                  <a:lnTo>
                    <a:pt x="536" y="2991"/>
                  </a:lnTo>
                  <a:lnTo>
                    <a:pt x="596" y="2969"/>
                  </a:lnTo>
                  <a:lnTo>
                    <a:pt x="650" y="2948"/>
                  </a:lnTo>
                  <a:lnTo>
                    <a:pt x="703" y="2927"/>
                  </a:lnTo>
                  <a:lnTo>
                    <a:pt x="757" y="2898"/>
                  </a:lnTo>
                  <a:lnTo>
                    <a:pt x="810" y="2863"/>
                  </a:lnTo>
                  <a:lnTo>
                    <a:pt x="864" y="2828"/>
                  </a:lnTo>
                  <a:lnTo>
                    <a:pt x="917" y="2785"/>
                  </a:lnTo>
                  <a:lnTo>
                    <a:pt x="971" y="2728"/>
                  </a:lnTo>
                  <a:lnTo>
                    <a:pt x="1024" y="2672"/>
                  </a:lnTo>
                  <a:lnTo>
                    <a:pt x="1078" y="2608"/>
                  </a:lnTo>
                  <a:lnTo>
                    <a:pt x="1131" y="2537"/>
                  </a:lnTo>
                  <a:lnTo>
                    <a:pt x="1185" y="2452"/>
                  </a:lnTo>
                  <a:lnTo>
                    <a:pt x="1238" y="2367"/>
                  </a:lnTo>
                  <a:lnTo>
                    <a:pt x="1299" y="2268"/>
                  </a:lnTo>
                  <a:lnTo>
                    <a:pt x="1352" y="2161"/>
                  </a:lnTo>
                  <a:lnTo>
                    <a:pt x="1406" y="2041"/>
                  </a:lnTo>
                  <a:lnTo>
                    <a:pt x="1459" y="1920"/>
                  </a:lnTo>
                  <a:lnTo>
                    <a:pt x="1513" y="1793"/>
                  </a:lnTo>
                  <a:lnTo>
                    <a:pt x="1566" y="1665"/>
                  </a:lnTo>
                  <a:lnTo>
                    <a:pt x="1620" y="1531"/>
                  </a:lnTo>
                  <a:lnTo>
                    <a:pt x="1674" y="1403"/>
                  </a:lnTo>
                  <a:lnTo>
                    <a:pt x="1727" y="1276"/>
                  </a:lnTo>
                  <a:lnTo>
                    <a:pt x="1781" y="1148"/>
                  </a:lnTo>
                  <a:lnTo>
                    <a:pt x="1834" y="1028"/>
                  </a:lnTo>
                  <a:lnTo>
                    <a:pt x="1888" y="907"/>
                  </a:lnTo>
                  <a:lnTo>
                    <a:pt x="1941" y="801"/>
                  </a:lnTo>
                  <a:lnTo>
                    <a:pt x="2001" y="702"/>
                  </a:lnTo>
                  <a:lnTo>
                    <a:pt x="2055" y="616"/>
                  </a:lnTo>
                  <a:lnTo>
                    <a:pt x="2109" y="531"/>
                  </a:lnTo>
                  <a:lnTo>
                    <a:pt x="2162" y="461"/>
                  </a:lnTo>
                  <a:lnTo>
                    <a:pt x="2216" y="397"/>
                  </a:lnTo>
                  <a:lnTo>
                    <a:pt x="2269" y="340"/>
                  </a:lnTo>
                  <a:lnTo>
                    <a:pt x="2323" y="283"/>
                  </a:lnTo>
                  <a:lnTo>
                    <a:pt x="2376" y="241"/>
                  </a:lnTo>
                  <a:lnTo>
                    <a:pt x="2430" y="205"/>
                  </a:lnTo>
                  <a:lnTo>
                    <a:pt x="2483" y="170"/>
                  </a:lnTo>
                  <a:lnTo>
                    <a:pt x="2537" y="142"/>
                  </a:lnTo>
                  <a:lnTo>
                    <a:pt x="2590" y="120"/>
                  </a:lnTo>
                  <a:lnTo>
                    <a:pt x="2644" y="99"/>
                  </a:lnTo>
                  <a:lnTo>
                    <a:pt x="2704" y="78"/>
                  </a:lnTo>
                  <a:lnTo>
                    <a:pt x="2758" y="64"/>
                  </a:lnTo>
                  <a:lnTo>
                    <a:pt x="2811" y="50"/>
                  </a:lnTo>
                  <a:lnTo>
                    <a:pt x="2865" y="42"/>
                  </a:lnTo>
                  <a:lnTo>
                    <a:pt x="2918" y="28"/>
                  </a:lnTo>
                  <a:lnTo>
                    <a:pt x="2972" y="21"/>
                  </a:lnTo>
                  <a:lnTo>
                    <a:pt x="3025" y="14"/>
                  </a:lnTo>
                  <a:lnTo>
                    <a:pt x="3079" y="7"/>
                  </a:lnTo>
                  <a:lnTo>
                    <a:pt x="3132" y="7"/>
                  </a:lnTo>
                  <a:lnTo>
                    <a:pt x="3186" y="0"/>
                  </a:lnTo>
                  <a:lnTo>
                    <a:pt x="3240" y="0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Line 4"/>
            <p:cNvSpPr>
              <a:spLocks noChangeShapeType="1"/>
            </p:cNvSpPr>
            <p:nvPr/>
          </p:nvSpPr>
          <p:spPr bwMode="auto">
            <a:xfrm>
              <a:off x="1342" y="3675"/>
              <a:ext cx="3240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2" name="Line 5"/>
            <p:cNvSpPr>
              <a:spLocks noChangeShapeType="1"/>
            </p:cNvSpPr>
            <p:nvPr/>
          </p:nvSpPr>
          <p:spPr bwMode="auto">
            <a:xfrm>
              <a:off x="134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3" name="Line 6"/>
            <p:cNvSpPr>
              <a:spLocks noChangeShapeType="1"/>
            </p:cNvSpPr>
            <p:nvPr/>
          </p:nvSpPr>
          <p:spPr bwMode="auto">
            <a:xfrm>
              <a:off x="1878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4" name="Line 7"/>
            <p:cNvSpPr>
              <a:spLocks noChangeShapeType="1"/>
            </p:cNvSpPr>
            <p:nvPr/>
          </p:nvSpPr>
          <p:spPr bwMode="auto">
            <a:xfrm>
              <a:off x="2420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5" name="Line 8"/>
            <p:cNvSpPr>
              <a:spLocks noChangeShapeType="1"/>
            </p:cNvSpPr>
            <p:nvPr/>
          </p:nvSpPr>
          <p:spPr bwMode="auto">
            <a:xfrm>
              <a:off x="296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6" name="Line 9"/>
            <p:cNvSpPr>
              <a:spLocks noChangeShapeType="1"/>
            </p:cNvSpPr>
            <p:nvPr/>
          </p:nvSpPr>
          <p:spPr bwMode="auto">
            <a:xfrm>
              <a:off x="3504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7" name="Line 10"/>
            <p:cNvSpPr>
              <a:spLocks noChangeShapeType="1"/>
            </p:cNvSpPr>
            <p:nvPr/>
          </p:nvSpPr>
          <p:spPr bwMode="auto">
            <a:xfrm>
              <a:off x="4046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8" name="Line 11"/>
            <p:cNvSpPr>
              <a:spLocks noChangeShapeType="1"/>
            </p:cNvSpPr>
            <p:nvPr/>
          </p:nvSpPr>
          <p:spPr bwMode="auto">
            <a:xfrm>
              <a:off x="458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9" name="Line 19"/>
            <p:cNvSpPr>
              <a:spLocks noChangeShapeType="1"/>
            </p:cNvSpPr>
            <p:nvPr/>
          </p:nvSpPr>
          <p:spPr bwMode="auto">
            <a:xfrm flipV="1">
              <a:off x="1209" y="458"/>
              <a:ext cx="1" cy="311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0" name="Line 20"/>
            <p:cNvSpPr>
              <a:spLocks noChangeShapeType="1"/>
            </p:cNvSpPr>
            <p:nvPr/>
          </p:nvSpPr>
          <p:spPr bwMode="auto">
            <a:xfrm flipH="1">
              <a:off x="1148" y="3569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1" name="Line 21"/>
            <p:cNvSpPr>
              <a:spLocks noChangeShapeType="1"/>
            </p:cNvSpPr>
            <p:nvPr/>
          </p:nvSpPr>
          <p:spPr bwMode="auto">
            <a:xfrm flipH="1">
              <a:off x="1148" y="294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2" name="Line 22"/>
            <p:cNvSpPr>
              <a:spLocks noChangeShapeType="1"/>
            </p:cNvSpPr>
            <p:nvPr/>
          </p:nvSpPr>
          <p:spPr bwMode="auto">
            <a:xfrm flipH="1">
              <a:off x="1148" y="232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3" name="Line 23"/>
            <p:cNvSpPr>
              <a:spLocks noChangeShapeType="1"/>
            </p:cNvSpPr>
            <p:nvPr/>
          </p:nvSpPr>
          <p:spPr bwMode="auto">
            <a:xfrm flipH="1">
              <a:off x="1148" y="170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4" name="Line 24"/>
            <p:cNvSpPr>
              <a:spLocks noChangeShapeType="1"/>
            </p:cNvSpPr>
            <p:nvPr/>
          </p:nvSpPr>
          <p:spPr bwMode="auto">
            <a:xfrm flipH="1">
              <a:off x="1148" y="108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5" name="Line 25"/>
            <p:cNvSpPr>
              <a:spLocks noChangeShapeType="1"/>
            </p:cNvSpPr>
            <p:nvPr/>
          </p:nvSpPr>
          <p:spPr bwMode="auto">
            <a:xfrm flipH="1">
              <a:off x="1148" y="458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6" name="Rectangle 32"/>
            <p:cNvSpPr>
              <a:spLocks noChangeArrowheads="1"/>
            </p:cNvSpPr>
            <p:nvPr/>
          </p:nvSpPr>
          <p:spPr bwMode="auto">
            <a:xfrm>
              <a:off x="1209" y="351"/>
              <a:ext cx="3506" cy="3324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57" name="Group 2"/>
          <p:cNvGrpSpPr>
            <a:grpSpLocks/>
          </p:cNvGrpSpPr>
          <p:nvPr/>
        </p:nvGrpSpPr>
        <p:grpSpPr bwMode="auto">
          <a:xfrm>
            <a:off x="5760062" y="2844803"/>
            <a:ext cx="508940" cy="483400"/>
            <a:chOff x="1148" y="351"/>
            <a:chExt cx="3567" cy="3388"/>
          </a:xfrm>
        </p:grpSpPr>
        <p:sp>
          <p:nvSpPr>
            <p:cNvPr id="158" name="Freeform 3"/>
            <p:cNvSpPr>
              <a:spLocks/>
            </p:cNvSpPr>
            <p:nvPr/>
          </p:nvSpPr>
          <p:spPr bwMode="auto">
            <a:xfrm>
              <a:off x="1342" y="479"/>
              <a:ext cx="3240" cy="3069"/>
            </a:xfrm>
            <a:custGeom>
              <a:avLst/>
              <a:gdLst>
                <a:gd name="T0" fmla="*/ 0 w 3240"/>
                <a:gd name="T1" fmla="*/ 3069 h 3069"/>
                <a:gd name="T2" fmla="*/ 54 w 3240"/>
                <a:gd name="T3" fmla="*/ 3069 h 3069"/>
                <a:gd name="T4" fmla="*/ 107 w 3240"/>
                <a:gd name="T5" fmla="*/ 3061 h 3069"/>
                <a:gd name="T6" fmla="*/ 161 w 3240"/>
                <a:gd name="T7" fmla="*/ 3061 h 3069"/>
                <a:gd name="T8" fmla="*/ 215 w 3240"/>
                <a:gd name="T9" fmla="*/ 3054 h 3069"/>
                <a:gd name="T10" fmla="*/ 268 w 3240"/>
                <a:gd name="T11" fmla="*/ 3047 h 3069"/>
                <a:gd name="T12" fmla="*/ 322 w 3240"/>
                <a:gd name="T13" fmla="*/ 3040 h 3069"/>
                <a:gd name="T14" fmla="*/ 375 w 3240"/>
                <a:gd name="T15" fmla="*/ 3026 h 3069"/>
                <a:gd name="T16" fmla="*/ 429 w 3240"/>
                <a:gd name="T17" fmla="*/ 3019 h 3069"/>
                <a:gd name="T18" fmla="*/ 482 w 3240"/>
                <a:gd name="T19" fmla="*/ 3005 h 3069"/>
                <a:gd name="T20" fmla="*/ 536 w 3240"/>
                <a:gd name="T21" fmla="*/ 2991 h 3069"/>
                <a:gd name="T22" fmla="*/ 596 w 3240"/>
                <a:gd name="T23" fmla="*/ 2969 h 3069"/>
                <a:gd name="T24" fmla="*/ 650 w 3240"/>
                <a:gd name="T25" fmla="*/ 2948 h 3069"/>
                <a:gd name="T26" fmla="*/ 703 w 3240"/>
                <a:gd name="T27" fmla="*/ 2927 h 3069"/>
                <a:gd name="T28" fmla="*/ 757 w 3240"/>
                <a:gd name="T29" fmla="*/ 2898 h 3069"/>
                <a:gd name="T30" fmla="*/ 810 w 3240"/>
                <a:gd name="T31" fmla="*/ 2863 h 3069"/>
                <a:gd name="T32" fmla="*/ 864 w 3240"/>
                <a:gd name="T33" fmla="*/ 2828 h 3069"/>
                <a:gd name="T34" fmla="*/ 917 w 3240"/>
                <a:gd name="T35" fmla="*/ 2785 h 3069"/>
                <a:gd name="T36" fmla="*/ 971 w 3240"/>
                <a:gd name="T37" fmla="*/ 2728 h 3069"/>
                <a:gd name="T38" fmla="*/ 1024 w 3240"/>
                <a:gd name="T39" fmla="*/ 2672 h 3069"/>
                <a:gd name="T40" fmla="*/ 1078 w 3240"/>
                <a:gd name="T41" fmla="*/ 2608 h 3069"/>
                <a:gd name="T42" fmla="*/ 1131 w 3240"/>
                <a:gd name="T43" fmla="*/ 2537 h 3069"/>
                <a:gd name="T44" fmla="*/ 1185 w 3240"/>
                <a:gd name="T45" fmla="*/ 2452 h 3069"/>
                <a:gd name="T46" fmla="*/ 1238 w 3240"/>
                <a:gd name="T47" fmla="*/ 2367 h 3069"/>
                <a:gd name="T48" fmla="*/ 1299 w 3240"/>
                <a:gd name="T49" fmla="*/ 2268 h 3069"/>
                <a:gd name="T50" fmla="*/ 1352 w 3240"/>
                <a:gd name="T51" fmla="*/ 2161 h 3069"/>
                <a:gd name="T52" fmla="*/ 1406 w 3240"/>
                <a:gd name="T53" fmla="*/ 2041 h 3069"/>
                <a:gd name="T54" fmla="*/ 1459 w 3240"/>
                <a:gd name="T55" fmla="*/ 1920 h 3069"/>
                <a:gd name="T56" fmla="*/ 1513 w 3240"/>
                <a:gd name="T57" fmla="*/ 1793 h 3069"/>
                <a:gd name="T58" fmla="*/ 1566 w 3240"/>
                <a:gd name="T59" fmla="*/ 1665 h 3069"/>
                <a:gd name="T60" fmla="*/ 1620 w 3240"/>
                <a:gd name="T61" fmla="*/ 1531 h 3069"/>
                <a:gd name="T62" fmla="*/ 1674 w 3240"/>
                <a:gd name="T63" fmla="*/ 1403 h 3069"/>
                <a:gd name="T64" fmla="*/ 1727 w 3240"/>
                <a:gd name="T65" fmla="*/ 1276 h 3069"/>
                <a:gd name="T66" fmla="*/ 1781 w 3240"/>
                <a:gd name="T67" fmla="*/ 1148 h 3069"/>
                <a:gd name="T68" fmla="*/ 1834 w 3240"/>
                <a:gd name="T69" fmla="*/ 1028 h 3069"/>
                <a:gd name="T70" fmla="*/ 1888 w 3240"/>
                <a:gd name="T71" fmla="*/ 907 h 3069"/>
                <a:gd name="T72" fmla="*/ 1941 w 3240"/>
                <a:gd name="T73" fmla="*/ 801 h 3069"/>
                <a:gd name="T74" fmla="*/ 2001 w 3240"/>
                <a:gd name="T75" fmla="*/ 702 h 3069"/>
                <a:gd name="T76" fmla="*/ 2055 w 3240"/>
                <a:gd name="T77" fmla="*/ 616 h 3069"/>
                <a:gd name="T78" fmla="*/ 2109 w 3240"/>
                <a:gd name="T79" fmla="*/ 531 h 3069"/>
                <a:gd name="T80" fmla="*/ 2162 w 3240"/>
                <a:gd name="T81" fmla="*/ 461 h 3069"/>
                <a:gd name="T82" fmla="*/ 2216 w 3240"/>
                <a:gd name="T83" fmla="*/ 397 h 3069"/>
                <a:gd name="T84" fmla="*/ 2269 w 3240"/>
                <a:gd name="T85" fmla="*/ 340 h 3069"/>
                <a:gd name="T86" fmla="*/ 2323 w 3240"/>
                <a:gd name="T87" fmla="*/ 283 h 3069"/>
                <a:gd name="T88" fmla="*/ 2376 w 3240"/>
                <a:gd name="T89" fmla="*/ 241 h 3069"/>
                <a:gd name="T90" fmla="*/ 2430 w 3240"/>
                <a:gd name="T91" fmla="*/ 205 h 3069"/>
                <a:gd name="T92" fmla="*/ 2483 w 3240"/>
                <a:gd name="T93" fmla="*/ 170 h 3069"/>
                <a:gd name="T94" fmla="*/ 2537 w 3240"/>
                <a:gd name="T95" fmla="*/ 142 h 3069"/>
                <a:gd name="T96" fmla="*/ 2590 w 3240"/>
                <a:gd name="T97" fmla="*/ 120 h 3069"/>
                <a:gd name="T98" fmla="*/ 2644 w 3240"/>
                <a:gd name="T99" fmla="*/ 99 h 3069"/>
                <a:gd name="T100" fmla="*/ 2704 w 3240"/>
                <a:gd name="T101" fmla="*/ 78 h 3069"/>
                <a:gd name="T102" fmla="*/ 2758 w 3240"/>
                <a:gd name="T103" fmla="*/ 64 h 3069"/>
                <a:gd name="T104" fmla="*/ 2811 w 3240"/>
                <a:gd name="T105" fmla="*/ 50 h 3069"/>
                <a:gd name="T106" fmla="*/ 2865 w 3240"/>
                <a:gd name="T107" fmla="*/ 42 h 3069"/>
                <a:gd name="T108" fmla="*/ 2918 w 3240"/>
                <a:gd name="T109" fmla="*/ 28 h 3069"/>
                <a:gd name="T110" fmla="*/ 2972 w 3240"/>
                <a:gd name="T111" fmla="*/ 21 h 3069"/>
                <a:gd name="T112" fmla="*/ 3025 w 3240"/>
                <a:gd name="T113" fmla="*/ 14 h 3069"/>
                <a:gd name="T114" fmla="*/ 3079 w 3240"/>
                <a:gd name="T115" fmla="*/ 7 h 3069"/>
                <a:gd name="T116" fmla="*/ 3132 w 3240"/>
                <a:gd name="T117" fmla="*/ 7 h 3069"/>
                <a:gd name="T118" fmla="*/ 3186 w 3240"/>
                <a:gd name="T119" fmla="*/ 0 h 3069"/>
                <a:gd name="T120" fmla="*/ 3240 w 3240"/>
                <a:gd name="T121" fmla="*/ 0 h 306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3240"/>
                <a:gd name="T184" fmla="*/ 0 h 3069"/>
                <a:gd name="T185" fmla="*/ 3240 w 3240"/>
                <a:gd name="T186" fmla="*/ 3069 h 306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3240" h="3069">
                  <a:moveTo>
                    <a:pt x="0" y="3069"/>
                  </a:moveTo>
                  <a:lnTo>
                    <a:pt x="54" y="3069"/>
                  </a:lnTo>
                  <a:lnTo>
                    <a:pt x="107" y="3061"/>
                  </a:lnTo>
                  <a:lnTo>
                    <a:pt x="161" y="3061"/>
                  </a:lnTo>
                  <a:lnTo>
                    <a:pt x="215" y="3054"/>
                  </a:lnTo>
                  <a:lnTo>
                    <a:pt x="268" y="3047"/>
                  </a:lnTo>
                  <a:lnTo>
                    <a:pt x="322" y="3040"/>
                  </a:lnTo>
                  <a:lnTo>
                    <a:pt x="375" y="3026"/>
                  </a:lnTo>
                  <a:lnTo>
                    <a:pt x="429" y="3019"/>
                  </a:lnTo>
                  <a:lnTo>
                    <a:pt x="482" y="3005"/>
                  </a:lnTo>
                  <a:lnTo>
                    <a:pt x="536" y="2991"/>
                  </a:lnTo>
                  <a:lnTo>
                    <a:pt x="596" y="2969"/>
                  </a:lnTo>
                  <a:lnTo>
                    <a:pt x="650" y="2948"/>
                  </a:lnTo>
                  <a:lnTo>
                    <a:pt x="703" y="2927"/>
                  </a:lnTo>
                  <a:lnTo>
                    <a:pt x="757" y="2898"/>
                  </a:lnTo>
                  <a:lnTo>
                    <a:pt x="810" y="2863"/>
                  </a:lnTo>
                  <a:lnTo>
                    <a:pt x="864" y="2828"/>
                  </a:lnTo>
                  <a:lnTo>
                    <a:pt x="917" y="2785"/>
                  </a:lnTo>
                  <a:lnTo>
                    <a:pt x="971" y="2728"/>
                  </a:lnTo>
                  <a:lnTo>
                    <a:pt x="1024" y="2672"/>
                  </a:lnTo>
                  <a:lnTo>
                    <a:pt x="1078" y="2608"/>
                  </a:lnTo>
                  <a:lnTo>
                    <a:pt x="1131" y="2537"/>
                  </a:lnTo>
                  <a:lnTo>
                    <a:pt x="1185" y="2452"/>
                  </a:lnTo>
                  <a:lnTo>
                    <a:pt x="1238" y="2367"/>
                  </a:lnTo>
                  <a:lnTo>
                    <a:pt x="1299" y="2268"/>
                  </a:lnTo>
                  <a:lnTo>
                    <a:pt x="1352" y="2161"/>
                  </a:lnTo>
                  <a:lnTo>
                    <a:pt x="1406" y="2041"/>
                  </a:lnTo>
                  <a:lnTo>
                    <a:pt x="1459" y="1920"/>
                  </a:lnTo>
                  <a:lnTo>
                    <a:pt x="1513" y="1793"/>
                  </a:lnTo>
                  <a:lnTo>
                    <a:pt x="1566" y="1665"/>
                  </a:lnTo>
                  <a:lnTo>
                    <a:pt x="1620" y="1531"/>
                  </a:lnTo>
                  <a:lnTo>
                    <a:pt x="1674" y="1403"/>
                  </a:lnTo>
                  <a:lnTo>
                    <a:pt x="1727" y="1276"/>
                  </a:lnTo>
                  <a:lnTo>
                    <a:pt x="1781" y="1148"/>
                  </a:lnTo>
                  <a:lnTo>
                    <a:pt x="1834" y="1028"/>
                  </a:lnTo>
                  <a:lnTo>
                    <a:pt x="1888" y="907"/>
                  </a:lnTo>
                  <a:lnTo>
                    <a:pt x="1941" y="801"/>
                  </a:lnTo>
                  <a:lnTo>
                    <a:pt x="2001" y="702"/>
                  </a:lnTo>
                  <a:lnTo>
                    <a:pt x="2055" y="616"/>
                  </a:lnTo>
                  <a:lnTo>
                    <a:pt x="2109" y="531"/>
                  </a:lnTo>
                  <a:lnTo>
                    <a:pt x="2162" y="461"/>
                  </a:lnTo>
                  <a:lnTo>
                    <a:pt x="2216" y="397"/>
                  </a:lnTo>
                  <a:lnTo>
                    <a:pt x="2269" y="340"/>
                  </a:lnTo>
                  <a:lnTo>
                    <a:pt x="2323" y="283"/>
                  </a:lnTo>
                  <a:lnTo>
                    <a:pt x="2376" y="241"/>
                  </a:lnTo>
                  <a:lnTo>
                    <a:pt x="2430" y="205"/>
                  </a:lnTo>
                  <a:lnTo>
                    <a:pt x="2483" y="170"/>
                  </a:lnTo>
                  <a:lnTo>
                    <a:pt x="2537" y="142"/>
                  </a:lnTo>
                  <a:lnTo>
                    <a:pt x="2590" y="120"/>
                  </a:lnTo>
                  <a:lnTo>
                    <a:pt x="2644" y="99"/>
                  </a:lnTo>
                  <a:lnTo>
                    <a:pt x="2704" y="78"/>
                  </a:lnTo>
                  <a:lnTo>
                    <a:pt x="2758" y="64"/>
                  </a:lnTo>
                  <a:lnTo>
                    <a:pt x="2811" y="50"/>
                  </a:lnTo>
                  <a:lnTo>
                    <a:pt x="2865" y="42"/>
                  </a:lnTo>
                  <a:lnTo>
                    <a:pt x="2918" y="28"/>
                  </a:lnTo>
                  <a:lnTo>
                    <a:pt x="2972" y="21"/>
                  </a:lnTo>
                  <a:lnTo>
                    <a:pt x="3025" y="14"/>
                  </a:lnTo>
                  <a:lnTo>
                    <a:pt x="3079" y="7"/>
                  </a:lnTo>
                  <a:lnTo>
                    <a:pt x="3132" y="7"/>
                  </a:lnTo>
                  <a:lnTo>
                    <a:pt x="3186" y="0"/>
                  </a:lnTo>
                  <a:lnTo>
                    <a:pt x="3240" y="0"/>
                  </a:lnTo>
                </a:path>
              </a:pathLst>
            </a:cu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9" name="Line 4"/>
            <p:cNvSpPr>
              <a:spLocks noChangeShapeType="1"/>
            </p:cNvSpPr>
            <p:nvPr/>
          </p:nvSpPr>
          <p:spPr bwMode="auto">
            <a:xfrm>
              <a:off x="1342" y="3675"/>
              <a:ext cx="3240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0" name="Line 5"/>
            <p:cNvSpPr>
              <a:spLocks noChangeShapeType="1"/>
            </p:cNvSpPr>
            <p:nvPr/>
          </p:nvSpPr>
          <p:spPr bwMode="auto">
            <a:xfrm>
              <a:off x="134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1" name="Line 6"/>
            <p:cNvSpPr>
              <a:spLocks noChangeShapeType="1"/>
            </p:cNvSpPr>
            <p:nvPr/>
          </p:nvSpPr>
          <p:spPr bwMode="auto">
            <a:xfrm>
              <a:off x="1878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2" name="Line 7"/>
            <p:cNvSpPr>
              <a:spLocks noChangeShapeType="1"/>
            </p:cNvSpPr>
            <p:nvPr/>
          </p:nvSpPr>
          <p:spPr bwMode="auto">
            <a:xfrm>
              <a:off x="2420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3" name="Line 8"/>
            <p:cNvSpPr>
              <a:spLocks noChangeShapeType="1"/>
            </p:cNvSpPr>
            <p:nvPr/>
          </p:nvSpPr>
          <p:spPr bwMode="auto">
            <a:xfrm>
              <a:off x="296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4" name="Line 9"/>
            <p:cNvSpPr>
              <a:spLocks noChangeShapeType="1"/>
            </p:cNvSpPr>
            <p:nvPr/>
          </p:nvSpPr>
          <p:spPr bwMode="auto">
            <a:xfrm>
              <a:off x="3504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5" name="Line 10"/>
            <p:cNvSpPr>
              <a:spLocks noChangeShapeType="1"/>
            </p:cNvSpPr>
            <p:nvPr/>
          </p:nvSpPr>
          <p:spPr bwMode="auto">
            <a:xfrm>
              <a:off x="4046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6" name="Line 11"/>
            <p:cNvSpPr>
              <a:spLocks noChangeShapeType="1"/>
            </p:cNvSpPr>
            <p:nvPr/>
          </p:nvSpPr>
          <p:spPr bwMode="auto">
            <a:xfrm>
              <a:off x="4582" y="3675"/>
              <a:ext cx="1" cy="64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7" name="Line 19"/>
            <p:cNvSpPr>
              <a:spLocks noChangeShapeType="1"/>
            </p:cNvSpPr>
            <p:nvPr/>
          </p:nvSpPr>
          <p:spPr bwMode="auto">
            <a:xfrm flipV="1">
              <a:off x="1209" y="458"/>
              <a:ext cx="1" cy="311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8" name="Line 20"/>
            <p:cNvSpPr>
              <a:spLocks noChangeShapeType="1"/>
            </p:cNvSpPr>
            <p:nvPr/>
          </p:nvSpPr>
          <p:spPr bwMode="auto">
            <a:xfrm flipH="1">
              <a:off x="1148" y="3569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9" name="Line 21"/>
            <p:cNvSpPr>
              <a:spLocks noChangeShapeType="1"/>
            </p:cNvSpPr>
            <p:nvPr/>
          </p:nvSpPr>
          <p:spPr bwMode="auto">
            <a:xfrm flipH="1">
              <a:off x="1148" y="294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0" name="Line 22"/>
            <p:cNvSpPr>
              <a:spLocks noChangeShapeType="1"/>
            </p:cNvSpPr>
            <p:nvPr/>
          </p:nvSpPr>
          <p:spPr bwMode="auto">
            <a:xfrm flipH="1">
              <a:off x="1148" y="232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1" name="Line 23"/>
            <p:cNvSpPr>
              <a:spLocks noChangeShapeType="1"/>
            </p:cNvSpPr>
            <p:nvPr/>
          </p:nvSpPr>
          <p:spPr bwMode="auto">
            <a:xfrm flipH="1">
              <a:off x="1148" y="1705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2" name="Line 24"/>
            <p:cNvSpPr>
              <a:spLocks noChangeShapeType="1"/>
            </p:cNvSpPr>
            <p:nvPr/>
          </p:nvSpPr>
          <p:spPr bwMode="auto">
            <a:xfrm flipH="1">
              <a:off x="1148" y="1081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3" name="Line 25"/>
            <p:cNvSpPr>
              <a:spLocks noChangeShapeType="1"/>
            </p:cNvSpPr>
            <p:nvPr/>
          </p:nvSpPr>
          <p:spPr bwMode="auto">
            <a:xfrm flipH="1">
              <a:off x="1148" y="458"/>
              <a:ext cx="61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4" name="Rectangle 32"/>
            <p:cNvSpPr>
              <a:spLocks noChangeArrowheads="1"/>
            </p:cNvSpPr>
            <p:nvPr/>
          </p:nvSpPr>
          <p:spPr bwMode="auto">
            <a:xfrm>
              <a:off x="1209" y="351"/>
              <a:ext cx="3506" cy="3324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3" name="TextBox 182"/>
              <p:cNvSpPr txBox="1"/>
              <p:nvPr/>
            </p:nvSpPr>
            <p:spPr>
              <a:xfrm>
                <a:off x="838200" y="5526323"/>
                <a:ext cx="1096374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Each person has 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𝜃</m:t>
                    </m:r>
                  </m:oMath>
                </a14:m>
                <a:r>
                  <a:rPr lang="en-US" dirty="0"/>
                  <a:t> value. Each item has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value. These two values determine the probability of a correct response to each item for each person. Based on those probabilities, we then observe either 0 or 1 for each item. You can think of this like a common factor model, but with the ICC instead of a continuous observed item score.</a:t>
                </a:r>
              </a:p>
            </p:txBody>
          </p:sp>
        </mc:Choice>
        <mc:Fallback xmlns="">
          <p:sp>
            <p:nvSpPr>
              <p:cNvPr id="183" name="TextBox 1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526323"/>
                <a:ext cx="10963746" cy="923330"/>
              </a:xfrm>
              <a:prstGeom prst="rect">
                <a:avLst/>
              </a:prstGeom>
              <a:blipFill>
                <a:blip r:embed="rId4"/>
                <a:stretch>
                  <a:fillRect l="-579" t="-4110" b="-109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373F36-2F47-FA41-86D1-962504293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05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2PL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𝑝𝑖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i="1">
                              <a:latin typeface="Cambria Math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Introduces one new item parameter (relative to </a:t>
                </a:r>
                <a:r>
                  <a:rPr lang="en-US" dirty="0" err="1"/>
                  <a:t>Rasch</a:t>
                </a:r>
                <a:r>
                  <a:rPr lang="en-US" dirty="0"/>
                  <a:t> model).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The discrimination parameter (slope of IRF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b="0" i="1" dirty="0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b="0" dirty="0"/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None/>
                  <a:tabLst/>
                  <a:defRPr/>
                </a:pPr>
                <a:endParaRPr lang="en-US" dirty="0"/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None/>
                  <a:tabLst/>
                  <a:defRPr/>
                </a:pPr>
                <a:r>
                  <a:rPr lang="en-US" dirty="0"/>
                  <a:t>(Note: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still corresponds to the point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𝑝𝑖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=0.5</m:t>
                    </m:r>
                  </m:oMath>
                </a14:m>
                <a:r>
                  <a:rPr lang="en-US" dirty="0"/>
                  <a:t>.)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1136A9-AD1A-DB4C-9009-0458C6E7B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11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2PL IRFs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3688"/>
            <a:ext cx="5372100" cy="45881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6553200" y="1563688"/>
                <a:ext cx="4902200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In the 2PL model, different ICCs can cross.</a:t>
                </a:r>
              </a:p>
              <a:p>
                <a:endParaRPr lang="en-US" dirty="0"/>
              </a:p>
              <a:p>
                <a:r>
                  <a:rPr lang="en-US" dirty="0"/>
                  <a:t>Green item is easier than the black item for people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𝜃</m:t>
                    </m:r>
                    <m:r>
                      <a:rPr lang="en-US" b="0" i="1" smtClean="0">
                        <a:latin typeface="Cambria Math" charset="0"/>
                      </a:rPr>
                      <m:t>=−1</m:t>
                    </m:r>
                  </m:oMath>
                </a14:m>
                <a:r>
                  <a:rPr lang="en-US" dirty="0"/>
                  <a:t>, but the black item is easier for people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𝜃</m:t>
                    </m:r>
                    <m:r>
                      <a:rPr lang="en-US" b="0" i="1" smtClean="0">
                        <a:latin typeface="Cambria Math" charset="0"/>
                      </a:rPr>
                      <m:t>=1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  <a:p>
                <a:r>
                  <a:rPr lang="en-US" dirty="0"/>
                  <a:t>What does that mean?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200" y="1563688"/>
                <a:ext cx="4902200" cy="2031325"/>
              </a:xfrm>
              <a:prstGeom prst="rect">
                <a:avLst/>
              </a:prstGeom>
              <a:blipFill>
                <a:blip r:embed="rId3"/>
                <a:stretch>
                  <a:fillRect l="-1036" t="-1863" r="-2332" b="-31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FA0044-EAE0-1E48-97F6-41CACF9F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A0ED-0713-854E-AE67-C1B678B4A72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3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B359046-2168-ED44-952F-7B596DD8F321}" vid="{82B8B6F5-78C7-3441-B43D-E1B51203F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23498</TotalTime>
  <Words>1419</Words>
  <Application>Microsoft Macintosh PowerPoint</Application>
  <PresentationFormat>Widescreen</PresentationFormat>
  <Paragraphs>242</Paragraphs>
  <Slides>20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Courier New</vt:lpstr>
      <vt:lpstr>Office Theme</vt:lpstr>
      <vt:lpstr>Item Characteristic Curves for Dichotomously Scored Items:  1PL/2PL/3Pl Models</vt:lpstr>
      <vt:lpstr>Scores in CTT vs. IRT</vt:lpstr>
      <vt:lpstr>Some Notation</vt:lpstr>
      <vt:lpstr>The one, two, and three-parameter logistic IRT models  (aka, 1/2/3PL models)</vt:lpstr>
      <vt:lpstr>The 1PL Model Item Characteristic Curve</vt:lpstr>
      <vt:lpstr>PowerPoint Presentation</vt:lpstr>
      <vt:lpstr>IRT as a “Factor Diagram”</vt:lpstr>
      <vt:lpstr>The 2PL Model</vt:lpstr>
      <vt:lpstr>2PL IRFs</vt:lpstr>
      <vt:lpstr>The 3PL Model</vt:lpstr>
      <vt:lpstr>The 3PL IRF</vt:lpstr>
      <vt:lpstr>Comparing the IRFs</vt:lpstr>
      <vt:lpstr>Logits and Other Forms</vt:lpstr>
      <vt:lpstr>The “Slope-Intercept” Form</vt:lpstr>
      <vt:lpstr>Practice</vt:lpstr>
      <vt:lpstr>Practice with ICCs and Probabilities</vt:lpstr>
      <vt:lpstr>PowerPoint Presentation</vt:lpstr>
      <vt:lpstr>Example using the mirt Package in R</vt:lpstr>
      <vt:lpstr>The mirt package in R</vt:lpstr>
      <vt:lpstr>Let’s use mirt to specify and estimate the 1/2/3PL Models with our Form A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Item Response Theory Models for Binary Items</dc:title>
  <dc:creator>Derek Briggs</dc:creator>
  <cp:lastModifiedBy>Derek Briggs</cp:lastModifiedBy>
  <cp:revision>52</cp:revision>
  <dcterms:created xsi:type="dcterms:W3CDTF">2020-02-02T21:38:24Z</dcterms:created>
  <dcterms:modified xsi:type="dcterms:W3CDTF">2026-01-25T19:41:59Z</dcterms:modified>
</cp:coreProperties>
</file>